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modernComment_122_8EDC620E.xml" ContentType="application/vnd.ms-powerpoint.comments+xml"/>
  <Override PartName="/ppt/notesSlides/notesSlide20.xml" ContentType="application/vnd.openxmlformats-officedocument.presentationml.notesSlide+xml"/>
  <Override PartName="/ppt/comments/modernComment_114_0.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93" r:id="rId4"/>
    <p:sldId id="258" r:id="rId5"/>
    <p:sldId id="259" r:id="rId6"/>
    <p:sldId id="260" r:id="rId7"/>
    <p:sldId id="262" r:id="rId8"/>
    <p:sldId id="263" r:id="rId9"/>
    <p:sldId id="264" r:id="rId10"/>
    <p:sldId id="266" r:id="rId11"/>
    <p:sldId id="267" r:id="rId12"/>
    <p:sldId id="292" r:id="rId13"/>
    <p:sldId id="268" r:id="rId14"/>
    <p:sldId id="269" r:id="rId15"/>
    <p:sldId id="270" r:id="rId16"/>
    <p:sldId id="271" r:id="rId17"/>
    <p:sldId id="272" r:id="rId18"/>
    <p:sldId id="273" r:id="rId19"/>
    <p:sldId id="274" r:id="rId20"/>
    <p:sldId id="275" r:id="rId21"/>
    <p:sldId id="290"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Lst>
  <p:sldSz cx="9144000" cy="5143500" type="screen16x9"/>
  <p:notesSz cx="6858000" cy="9144000"/>
  <p:embeddedFontLs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36E04C7-74DB-505B-2785-FA178B1D9364}" name="차지욱" initials="J" userId="S::jc@www.connectomelab.com::baa70085-4a80-454d-8c7f-081ffb7009c0"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92"/>
    <p:restoredTop sz="94638"/>
  </p:normalViewPr>
  <p:slideViewPr>
    <p:cSldViewPr snapToGrid="0">
      <p:cViewPr varScale="1">
        <p:scale>
          <a:sx n="152" d="100"/>
          <a:sy n="152" d="100"/>
        </p:scale>
        <p:origin x="288" y="4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microsoft.com/office/2018/10/relationships/authors" Target="authors.xml"/><Relationship Id="rId20" Type="http://schemas.openxmlformats.org/officeDocument/2006/relationships/slide" Target="slides/slide19.xml"/><Relationship Id="rId41" Type="http://schemas.openxmlformats.org/officeDocument/2006/relationships/font" Target="fonts/font4.fntdata"/></Relationships>
</file>

<file path=ppt/comments/modernComment_114_0.xml><?xml version="1.0" encoding="utf-8"?>
<p188:cmLst xmlns:a="http://schemas.openxmlformats.org/drawingml/2006/main" xmlns:r="http://schemas.openxmlformats.org/officeDocument/2006/relationships" xmlns:p188="http://schemas.microsoft.com/office/powerpoint/2018/8/main">
  <p188:cm id="{C522A3D7-AAF5-EF4E-9256-B06612E9A177}" authorId="{236E04C7-74DB-505B-2785-FA178B1D9364}" created="2025-08-08T01:35:33.129">
    <ac:txMkLst xmlns:ac="http://schemas.microsoft.com/office/drawing/2013/main/command">
      <pc:docMk xmlns:pc="http://schemas.microsoft.com/office/powerpoint/2013/main/command"/>
      <pc:sldMk xmlns:pc="http://schemas.microsoft.com/office/powerpoint/2013/main/command" cId="0" sldId="276"/>
      <ac:spMk id="179" creationId="{00000000-0000-0000-0000-000000000000}"/>
      <ac:txMk cp="0" len="240">
        <ac:context len="1628" hash="3846854791"/>
      </ac:txMk>
    </ac:txMkLst>
    <p188:pos x="8505729" y="480382"/>
    <p188:txBody>
      <a:bodyPr/>
      <a:lstStyle/>
      <a:p>
        <a:r>
          <a:rPr lang="en-US"/>
          <a:t>Topic sentence.
Hook + Context 제시. </a:t>
        </a:r>
      </a:p>
    </p188:txBody>
  </p188:cm>
  <p188:cm id="{4A5C1400-8798-5344-964F-90D4EB86020F}" authorId="{236E04C7-74DB-505B-2785-FA178B1D9364}" created="2025-08-08T01:39:45.824">
    <ac:txMkLst xmlns:ac="http://schemas.microsoft.com/office/drawing/2013/main/command">
      <pc:docMk xmlns:pc="http://schemas.microsoft.com/office/powerpoint/2013/main/command"/>
      <pc:sldMk xmlns:pc="http://schemas.microsoft.com/office/powerpoint/2013/main/command" cId="0" sldId="276"/>
      <ac:spMk id="179" creationId="{00000000-0000-0000-0000-000000000000}"/>
      <ac:txMk cp="1320" len="307">
        <ac:context len="1628" hash="3846854791"/>
      </ac:txMk>
    </ac:txMkLst>
    <p188:pos x="8384065" y="2678443"/>
    <p188:txBody>
      <a:bodyPr/>
      <a:lstStyle/>
      <a:p>
        <a:r>
          <a:rPr lang="en-US"/>
          <a:t>Conclusion.
Limitations of current science: what is the state of the art</a:t>
        </a:r>
      </a:p>
    </p188:txBody>
  </p188:cm>
  <p188:cm id="{9B707A10-B29B-F448-AC24-E69A4119BD31}" authorId="{236E04C7-74DB-505B-2785-FA178B1D9364}" created="2025-08-08T01:44:16.779">
    <ac:txMkLst xmlns:ac="http://schemas.microsoft.com/office/drawing/2013/main/command">
      <pc:docMk xmlns:pc="http://schemas.microsoft.com/office/powerpoint/2013/main/command"/>
      <pc:sldMk xmlns:pc="http://schemas.microsoft.com/office/powerpoint/2013/main/command" cId="0" sldId="276"/>
      <ac:spMk id="3" creationId="{86B1DFA9-2C12-BB06-62E7-F19F223F8C5A}"/>
      <ac:txMk cp="0" len="173">
        <ac:context len="684" hash="566907528"/>
      </ac:txMk>
    </ac:txMkLst>
    <p188:pos x="3741270" y="257972"/>
    <p188:txBody>
      <a:bodyPr/>
      <a:lstStyle/>
      <a:p>
        <a:r>
          <a:rPr lang="en-US"/>
          <a:t>Topic sentence: Claim &amp; contribution.</a:t>
        </a:r>
      </a:p>
    </p188:txBody>
  </p188:cm>
</p188:cmLst>
</file>

<file path=ppt/comments/modernComment_122_8EDC620E.xml><?xml version="1.0" encoding="utf-8"?>
<p188:cmLst xmlns:a="http://schemas.openxmlformats.org/drawingml/2006/main" xmlns:r="http://schemas.openxmlformats.org/officeDocument/2006/relationships" xmlns:p188="http://schemas.microsoft.com/office/powerpoint/2018/8/main">
  <p188:cm id="{5111666A-49FD-934A-89BF-1A90CD5E13A5}" authorId="{236E04C7-74DB-505B-2785-FA178B1D9364}" created="2025-08-08T01:49:01.143">
    <ac:txMkLst xmlns:ac="http://schemas.microsoft.com/office/drawing/2013/main/command">
      <pc:docMk xmlns:pc="http://schemas.microsoft.com/office/powerpoint/2013/main/command"/>
      <pc:sldMk xmlns:pc="http://schemas.microsoft.com/office/powerpoint/2013/main/command" cId="2396807694" sldId="290"/>
      <ac:spMk id="3" creationId="{8F93D040-86A5-F680-5E90-CB030BFC1993}"/>
      <ac:txMk cp="80" len="162">
        <ac:context len="1575" hash="164952157"/>
      </ac:txMk>
    </ac:txMkLst>
    <p188:pos x="8031453" y="622537"/>
    <p188:replyLst>
      <p188:reply id="{92CB6FE6-F934-1C47-8982-D7DC95BC820B}" authorId="{236E04C7-74DB-505B-2785-FA178B1D9364}" created="2025-08-08T01:50:17.736">
        <p188:txBody>
          <a:bodyPr/>
          <a:lstStyle/>
          <a:p>
            <a:r>
              <a:rPr lang="en-US"/>
              <a:t>"moderate" novelty statement
</a:t>
            </a:r>
          </a:p>
        </p188:txBody>
      </p188:reply>
      <p188:reply id="{887B2077-A45D-554E-A70A-AA06456ECE67}" authorId="{236E04C7-74DB-505B-2785-FA178B1D9364}" created="2025-08-08T01:50:43.655">
        <p188:txBody>
          <a:bodyPr/>
          <a:lstStyle/>
          <a:p>
            <a:r>
              <a:rPr lang="en-US"/>
              <a:t>"do not say, but show" </a:t>
            </a:r>
          </a:p>
        </p188:txBody>
      </p188:reply>
    </p188:replyLst>
    <p188:txBody>
      <a:bodyPr/>
      <a:lstStyle/>
      <a:p>
        <a:r>
          <a:rPr lang="en-US"/>
          <a:t>topic sentence.</a:t>
        </a:r>
      </a:p>
    </p188:txBody>
  </p188:cm>
  <p188:cm id="{CAECFA22-6FBF-6E45-B2DD-C450F2404016}" authorId="{236E04C7-74DB-505B-2785-FA178B1D9364}" created="2025-08-08T01:51:47.417">
    <ac:txMkLst xmlns:ac="http://schemas.microsoft.com/office/drawing/2013/main/command">
      <pc:docMk xmlns:pc="http://schemas.microsoft.com/office/powerpoint/2013/main/command"/>
      <pc:sldMk xmlns:pc="http://schemas.microsoft.com/office/powerpoint/2013/main/command" cId="2396807694" sldId="290"/>
      <ac:spMk id="3" creationId="{8F93D040-86A5-F680-5E90-CB030BFC1993}"/>
      <ac:txMk cp="244" len="76">
        <ac:context len="1575" hash="164952157"/>
      </ac:txMk>
    </ac:txMkLst>
    <p188:pos x="5061147" y="1100654"/>
    <p188:txBody>
      <a:bodyPr/>
      <a:lstStyle/>
      <a:p>
        <a:r>
          <a:rPr lang="en-US"/>
          <a:t>prior work (context)</a:t>
        </a:r>
      </a:p>
    </p188:txBody>
  </p188:cm>
  <p188:cm id="{992B1873-339C-7446-A0D8-D0A498CD1CA6}" authorId="{236E04C7-74DB-505B-2785-FA178B1D9364}" created="2025-08-08T01:52:43.296">
    <ac:txMkLst xmlns:ac="http://schemas.microsoft.com/office/drawing/2013/main/command">
      <pc:docMk xmlns:pc="http://schemas.microsoft.com/office/powerpoint/2013/main/command"/>
      <pc:sldMk xmlns:pc="http://schemas.microsoft.com/office/powerpoint/2013/main/command" cId="2396807694" sldId="290"/>
      <ac:spMk id="3" creationId="{8F93D040-86A5-F680-5E90-CB030BFC1993}"/>
      <ac:txMk cp="930" len="65">
        <ac:context len="1575" hash="164952157"/>
      </ac:txMk>
    </ac:txMkLst>
    <p188:pos x="4337994" y="2218254"/>
    <p188:txBody>
      <a:bodyPr/>
      <a:lstStyle/>
      <a:p>
        <a:r>
          <a:rPr lang="en-US"/>
          <a:t>prior work #2
</a:t>
        </a:r>
      </a:p>
    </p188:txBody>
  </p188:cm>
  <p188:cm id="{01527B64-8F0D-474C-9432-84F18B4AB89E}" authorId="{236E04C7-74DB-505B-2785-FA178B1D9364}" created="2025-08-08T01:53:03.825">
    <ac:txMkLst xmlns:ac="http://schemas.microsoft.com/office/drawing/2013/main/command">
      <pc:docMk xmlns:pc="http://schemas.microsoft.com/office/powerpoint/2013/main/command"/>
      <pc:sldMk xmlns:pc="http://schemas.microsoft.com/office/powerpoint/2013/main/command" cId="2396807694" sldId="290"/>
      <ac:spMk id="3" creationId="{8F93D040-86A5-F680-5E90-CB030BFC1993}"/>
      <ac:txMk cp="1222" len="97">
        <ac:context len="1575" hash="164952157"/>
      </ac:txMk>
    </ac:txMkLst>
    <p188:pos x="5921759" y="2851760"/>
    <p188:txBody>
      <a:bodyPr/>
      <a:lstStyle/>
      <a:p>
        <a:r>
          <a:rPr lang="en-US"/>
          <a:t>main proposal </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1befbf749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1befbf749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a:extLst>
            <a:ext uri="{FF2B5EF4-FFF2-40B4-BE49-F238E27FC236}">
              <a16:creationId xmlns:a16="http://schemas.microsoft.com/office/drawing/2014/main" id="{B730109F-EA76-7799-6F3C-ABB37C112588}"/>
            </a:ext>
          </a:extLst>
        </p:cNvPr>
        <p:cNvGrpSpPr/>
        <p:nvPr/>
      </p:nvGrpSpPr>
      <p:grpSpPr>
        <a:xfrm>
          <a:off x="0" y="0"/>
          <a:ext cx="0" cy="0"/>
          <a:chOff x="0" y="0"/>
          <a:chExt cx="0" cy="0"/>
        </a:xfrm>
      </p:grpSpPr>
      <p:sp>
        <p:nvSpPr>
          <p:cNvPr id="119" name="Google Shape;119;g31befbf7490_0_42:notes">
            <a:extLst>
              <a:ext uri="{FF2B5EF4-FFF2-40B4-BE49-F238E27FC236}">
                <a16:creationId xmlns:a16="http://schemas.microsoft.com/office/drawing/2014/main" id="{5902C859-22BE-88EB-3C09-259CBCCCEE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1befbf7490_0_42:notes">
            <a:extLst>
              <a:ext uri="{FF2B5EF4-FFF2-40B4-BE49-F238E27FC236}">
                <a16:creationId xmlns:a16="http://schemas.microsoft.com/office/drawing/2014/main" id="{33E525AA-2242-0232-1BBE-6368908DE0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657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1befbf7490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1befbf749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1befbf7490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1befbf7490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1befbf7490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1befbf749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1befbf7490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1befbf749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1befbf7490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1befbf7490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befbf7490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befbf7490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1befbf7490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1befbf7490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1befbf749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1befbf749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31befbf7490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1befbf749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738bb4eb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738bb4eb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1befbf7490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1befbf7490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1befbf7490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31befbf7490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1befbf7490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1befbf7490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1befbf7490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1befbf7490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1befbf7490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1befbf7490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1befbf7490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1befbf7490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1befbf7490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1befbf7490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1befbf7490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1befbf7490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1befbf7490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1befbf7490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1befbf7490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1befbf7490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1befbf7490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1befbf7490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1befbf749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1befbf749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1befbf7490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1befbf7490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1befbf7490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1befbf7490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1befbf7490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1befbf7490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19198ceb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19198ceb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1befbf7490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1befbf749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1befbf7490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1befbf749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1befbf74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1befbf74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1befbf7490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1befbf7490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ebookcentral.proquest.com/lib/snulibrary-ebooks/reader.action?docID=6185313&amp;ppg=18#ppg=24" TargetMode="External"/><Relationship Id="rId13" Type="http://schemas.openxmlformats.org/officeDocument/2006/relationships/hyperlink" Target="https://ebookcentral.proquest.com/lib/snulibrary-ebooks/reader.action?docID=6185313&amp;ppg=18#ppg=31" TargetMode="External"/><Relationship Id="rId3" Type="http://schemas.openxmlformats.org/officeDocument/2006/relationships/hyperlink" Target="https://snu-primo.hosted.exlibrisgroup.com/permalink/f/1l6eo7m/82SNU_INST51918211740002591" TargetMode="External"/><Relationship Id="rId7" Type="http://schemas.openxmlformats.org/officeDocument/2006/relationships/hyperlink" Target="https://ebookcentral.proquest.com/lib/snulibrary-ebooks/reader.action?docID=6185313&amp;ppg=18#ppg=23" TargetMode="External"/><Relationship Id="rId12" Type="http://schemas.openxmlformats.org/officeDocument/2006/relationships/hyperlink" Target="https://ebookcentral.proquest.com/lib/snulibrary-ebooks/reader.action?docID=6185313&amp;ppg=18#ppg=29"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s://ebookcentral.proquest.com/lib/snulibrary-ebooks/reader.action?docID=6185313&amp;ppg=18#ppg=22" TargetMode="External"/><Relationship Id="rId11" Type="http://schemas.openxmlformats.org/officeDocument/2006/relationships/hyperlink" Target="https://ebookcentral.proquest.com/lib/snulibrary-ebooks/reader.action?docID=6185313&amp;ppg=18#ppg=27" TargetMode="External"/><Relationship Id="rId5" Type="http://schemas.openxmlformats.org/officeDocument/2006/relationships/hyperlink" Target="https://ebookcentral.proquest.com/lib/snulibrary-ebooks/reader.action?docID=6185313&amp;ppg=18#ppg=19" TargetMode="External"/><Relationship Id="rId10" Type="http://schemas.openxmlformats.org/officeDocument/2006/relationships/hyperlink" Target="https://ebookcentral.proquest.com/lib/snulibrary-ebooks/reader.action?docID=6185313&amp;ppg=18#ppg=26" TargetMode="External"/><Relationship Id="rId4" Type="http://schemas.openxmlformats.org/officeDocument/2006/relationships/hyperlink" Target="https://ebookcentral.proquest.com/lib/snulibrary-ebooks/reader.action?docID=6185313&amp;ppg=18#ppg=18" TargetMode="External"/><Relationship Id="rId9" Type="http://schemas.openxmlformats.org/officeDocument/2006/relationships/hyperlink" Target="https://ebookcentral.proquest.com/lib/snulibrary-ebooks/reader.action?docID=6185313&amp;ppg=18#ppg=25"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ebookcentral.proquest.com/lib/snulibrary-ebooks/reader.action?docID=6185313&amp;ppg=19#ppg=43" TargetMode="External"/><Relationship Id="rId3" Type="http://schemas.openxmlformats.org/officeDocument/2006/relationships/hyperlink" Target="https://ebookcentral.proquest.com/lib/snulibrary-ebooks/reader.action?docID=6185313&amp;ppg=19#ppg=33" TargetMode="External"/><Relationship Id="rId7" Type="http://schemas.openxmlformats.org/officeDocument/2006/relationships/hyperlink" Target="https://ebookcentral.proquest.com/lib/snulibrary-ebooks/reader.action?docID=6185313&amp;ppg=19#ppg=41" TargetMode="External"/><Relationship Id="rId12" Type="http://schemas.openxmlformats.org/officeDocument/2006/relationships/hyperlink" Target="https://ebookcentral.proquest.com/lib/snulibrary-ebooks/reader.action?docID=6185313&amp;ppg=19#ppg=50"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ebookcentral.proquest.com/lib/snulibrary-ebooks/reader.action?docID=6185313&amp;ppg=19#ppg=39" TargetMode="External"/><Relationship Id="rId11" Type="http://schemas.openxmlformats.org/officeDocument/2006/relationships/hyperlink" Target="https://ebookcentral.proquest.com/lib/snulibrary-ebooks/reader.action?docID=6185313&amp;ppg=19#ppg=49" TargetMode="External"/><Relationship Id="rId5" Type="http://schemas.openxmlformats.org/officeDocument/2006/relationships/hyperlink" Target="https://ebookcentral.proquest.com/lib/snulibrary-ebooks/reader.action?docID=6185313&amp;ppg=19#ppg=37" TargetMode="External"/><Relationship Id="rId10" Type="http://schemas.openxmlformats.org/officeDocument/2006/relationships/hyperlink" Target="https://ebookcentral.proquest.com/lib/snulibrary-ebooks/reader.action?docID=6185313&amp;ppg=19#ppg=46" TargetMode="External"/><Relationship Id="rId4" Type="http://schemas.openxmlformats.org/officeDocument/2006/relationships/hyperlink" Target="https://ebookcentral.proquest.com/lib/snulibrary-ebooks/reader.action?docID=6185313&amp;ppg=19#ppg=35" TargetMode="External"/><Relationship Id="rId9" Type="http://schemas.openxmlformats.org/officeDocument/2006/relationships/hyperlink" Target="https://ebookcentral.proquest.com/lib/snulibrary-ebooks/reader.action?docID=6185313&amp;ppg=19#ppg=44"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ebookcentral.proquest.com/lib/snulibrary-ebooks/reader.action?docID=6185313&amp;ppg=19#ppg=43" TargetMode="External"/><Relationship Id="rId3" Type="http://schemas.openxmlformats.org/officeDocument/2006/relationships/hyperlink" Target="https://ebookcentral.proquest.com/lib/snulibrary-ebooks/reader.action?docID=6185313&amp;ppg=19#ppg=33" TargetMode="External"/><Relationship Id="rId7" Type="http://schemas.openxmlformats.org/officeDocument/2006/relationships/hyperlink" Target="https://ebookcentral.proquest.com/lib/snulibrary-ebooks/reader.action?docID=6185313&amp;ppg=19#ppg=41" TargetMode="External"/><Relationship Id="rId12" Type="http://schemas.openxmlformats.org/officeDocument/2006/relationships/hyperlink" Target="https://ebookcentral.proquest.com/lib/snulibrary-ebooks/reader.action?docID=6185313&amp;ppg=19#ppg=50"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ebookcentral.proquest.com/lib/snulibrary-ebooks/reader.action?docID=6185313&amp;ppg=19#ppg=39" TargetMode="External"/><Relationship Id="rId11" Type="http://schemas.openxmlformats.org/officeDocument/2006/relationships/hyperlink" Target="https://ebookcentral.proquest.com/lib/snulibrary-ebooks/reader.action?docID=6185313&amp;ppg=19#ppg=49" TargetMode="External"/><Relationship Id="rId5" Type="http://schemas.openxmlformats.org/officeDocument/2006/relationships/hyperlink" Target="https://ebookcentral.proquest.com/lib/snulibrary-ebooks/reader.action?docID=6185313&amp;ppg=19#ppg=37" TargetMode="External"/><Relationship Id="rId10" Type="http://schemas.openxmlformats.org/officeDocument/2006/relationships/hyperlink" Target="https://ebookcentral.proquest.com/lib/snulibrary-ebooks/reader.action?docID=6185313&amp;ppg=19#ppg=46" TargetMode="External"/><Relationship Id="rId4" Type="http://schemas.openxmlformats.org/officeDocument/2006/relationships/hyperlink" Target="https://ebookcentral.proquest.com/lib/snulibrary-ebooks/reader.action?docID=6185313&amp;ppg=19#ppg=35" TargetMode="External"/><Relationship Id="rId9" Type="http://schemas.openxmlformats.org/officeDocument/2006/relationships/hyperlink" Target="https://ebookcentral.proquest.com/lib/snulibrary-ebooks/reader.action?docID=6185313&amp;ppg=19#ppg=44"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hyperlink" Target="https://www.nature.com/articles/s41586-021-03819-2" TargetMode="External"/><Relationship Id="rId4" Type="http://schemas.openxmlformats.org/officeDocument/2006/relationships/hyperlink" Target="https://www.nature.com/articles/171737a0" TargetMode="External"/></Relationships>
</file>

<file path=ppt/slides/_rels/slide21.xml.rels><?xml version="1.0" encoding="UTF-8" standalone="yes"?>
<Relationships xmlns="http://schemas.openxmlformats.org/package/2006/relationships"><Relationship Id="rId2" Type="http://schemas.microsoft.com/office/2018/10/relationships/comments" Target="../comments/modernComment_122_8EDC620E.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www.nature.com/articles/s41586-021-03819-2#ref-CR20" TargetMode="External"/><Relationship Id="rId13" Type="http://schemas.openxmlformats.org/officeDocument/2006/relationships/hyperlink" Target="https://www.nature.com/articles/s41586-021-03819-2#ref-CR5" TargetMode="External"/><Relationship Id="rId3" Type="http://schemas.microsoft.com/office/2018/10/relationships/comments" Target="../comments/modernComment_114_0.xml"/><Relationship Id="rId7" Type="http://schemas.openxmlformats.org/officeDocument/2006/relationships/hyperlink" Target="https://www.nature.com/articles/s41586-021-03819-2#ref-CR19" TargetMode="External"/><Relationship Id="rId12" Type="http://schemas.openxmlformats.org/officeDocument/2006/relationships/hyperlink" Target="https://www.nature.com/articles/s41586-021-03819-2#ref-CR24" TargetMode="External"/><Relationship Id="rId2" Type="http://schemas.openxmlformats.org/officeDocument/2006/relationships/notesSlide" Target="../notesSlides/notesSlide20.xml"/><Relationship Id="rId16" Type="http://schemas.openxmlformats.org/officeDocument/2006/relationships/hyperlink" Target="https://www.nature.com/articles/s41586-021-03819-2#ref-CR26" TargetMode="External"/><Relationship Id="rId1" Type="http://schemas.openxmlformats.org/officeDocument/2006/relationships/slideLayout" Target="../slideLayouts/slideLayout3.xml"/><Relationship Id="rId6" Type="http://schemas.openxmlformats.org/officeDocument/2006/relationships/hyperlink" Target="https://www.nature.com/articles/s41586-021-03819-2#ref-CR18" TargetMode="External"/><Relationship Id="rId11" Type="http://schemas.openxmlformats.org/officeDocument/2006/relationships/hyperlink" Target="https://www.nature.com/articles/s41586-021-03819-2#ref-CR23" TargetMode="External"/><Relationship Id="rId5" Type="http://schemas.openxmlformats.org/officeDocument/2006/relationships/hyperlink" Target="https://www.nature.com/articles/s41586-021-03819-2#ref-CR17" TargetMode="External"/><Relationship Id="rId15" Type="http://schemas.openxmlformats.org/officeDocument/2006/relationships/hyperlink" Target="https://www.nature.com/articles/s41586-021-03819-2#ref-CR25" TargetMode="External"/><Relationship Id="rId10" Type="http://schemas.openxmlformats.org/officeDocument/2006/relationships/hyperlink" Target="https://www.nature.com/articles/s41586-021-03819-2#ref-CR22" TargetMode="External"/><Relationship Id="rId4" Type="http://schemas.openxmlformats.org/officeDocument/2006/relationships/hyperlink" Target="https://www.nature.com/articles/s41586-021-03819-2#ref-CR16" TargetMode="External"/><Relationship Id="rId9" Type="http://schemas.openxmlformats.org/officeDocument/2006/relationships/hyperlink" Target="https://www.nature.com/articles/s41586-021-03819-2#ref-CR21" TargetMode="External"/><Relationship Id="rId14" Type="http://schemas.openxmlformats.org/officeDocument/2006/relationships/hyperlink" Target="https://www.nature.com/articles/s41586-021-03819-2#ref-CR1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snu-primo.hosted.exlibrisgroup.com/permalink/f/1l6eo7m/82SNU_INST51932098340002591"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science.org/doi/10.1126/science.1149639" TargetMode="External"/><Relationship Id="rId7" Type="http://schemas.openxmlformats.org/officeDocument/2006/relationships/hyperlink" Target="https://scholar.google.com/citations?user=fHSAoOoAAAAJ&amp;hl=en&amp;oi=ao"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cell.com/neuron/fulltext/S0896-6273(10)01084-6" TargetMode="External"/><Relationship Id="rId5" Type="http://schemas.openxmlformats.org/officeDocument/2006/relationships/hyperlink" Target="https://www.sciencedirect.com/science/article/pii/S1053811909006120" TargetMode="External"/><Relationship Id="rId4" Type="http://schemas.openxmlformats.org/officeDocument/2006/relationships/hyperlink" Target="https://www.nature.com/articles/171737a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snu-primo.hosted.exlibrisgroup.com/permalink/f/1l6eo7m/82SNU_INST51918211740002591"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snu-primo.hosted.exlibrisgroup.com/permalink/f/1l6eo7m/82SNU_INST51932098340002591"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nature.com/articles/171737a0"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nature.com/articles/s41562-024-02090-5#ref-CR5"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www.nature.com/articles/s41562-024-02090-5#ref-CR7" TargetMode="External"/><Relationship Id="rId4" Type="http://schemas.openxmlformats.org/officeDocument/2006/relationships/hyperlink" Target="https://www.nature.com/articles/s41562-024-02090-5#ref-CR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44575"/>
            <a:ext cx="8520600" cy="146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err="1"/>
              <a:t>어떻게</a:t>
            </a:r>
            <a:r>
              <a:rPr lang="en" sz="4000" dirty="0"/>
              <a:t> </a:t>
            </a:r>
            <a:r>
              <a:rPr lang="en" sz="4000" dirty="0" err="1"/>
              <a:t>하면</a:t>
            </a:r>
            <a:r>
              <a:rPr lang="en" sz="4000" dirty="0"/>
              <a:t> </a:t>
            </a:r>
            <a:r>
              <a:rPr lang="en" sz="4000" dirty="0" err="1"/>
              <a:t>과학</a:t>
            </a:r>
            <a:r>
              <a:rPr lang="en" sz="4000" dirty="0"/>
              <a:t> </a:t>
            </a:r>
            <a:r>
              <a:rPr lang="en" sz="4000" dirty="0" err="1"/>
              <a:t>글을</a:t>
            </a:r>
            <a:r>
              <a:rPr lang="en" sz="4000" dirty="0"/>
              <a:t> </a:t>
            </a:r>
            <a:r>
              <a:rPr lang="en" sz="4000" dirty="0" err="1"/>
              <a:t>잘</a:t>
            </a:r>
            <a:r>
              <a:rPr lang="en" sz="4000" dirty="0"/>
              <a:t> </a:t>
            </a:r>
            <a:r>
              <a:rPr lang="en" sz="4000" dirty="0" err="1"/>
              <a:t>쓸까</a:t>
            </a:r>
            <a:r>
              <a:rPr lang="en" sz="4000" dirty="0"/>
              <a:t>?</a:t>
            </a:r>
            <a:endParaRPr sz="4000" dirty="0"/>
          </a:p>
        </p:txBody>
      </p:sp>
      <p:sp>
        <p:nvSpPr>
          <p:cNvPr id="55" name="Google Shape;55;p13"/>
          <p:cNvSpPr txBox="1">
            <a:spLocks noGrp="1"/>
          </p:cNvSpPr>
          <p:nvPr>
            <p:ph type="subTitle" idx="1"/>
          </p:nvPr>
        </p:nvSpPr>
        <p:spPr>
          <a:xfrm>
            <a:off x="311700" y="220857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“혼신의 글쓰기"</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elements of style, by William Strunk</a:t>
            </a:r>
            <a:endParaRPr/>
          </a:p>
        </p:txBody>
      </p:sp>
      <p:sp>
        <p:nvSpPr>
          <p:cNvPr id="117" name="Google Shape;117;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u="sng" dirty="0">
                <a:solidFill>
                  <a:schemeClr val="hlink"/>
                </a:solidFill>
                <a:hlinkClick r:id="rId3"/>
              </a:rPr>
              <a:t>Snu library</a:t>
            </a:r>
            <a:r>
              <a:rPr lang="en" sz="1600" dirty="0"/>
              <a:t>; </a:t>
            </a:r>
            <a:r>
              <a:rPr lang="en" sz="1600" dirty="0" err="1"/>
              <a:t>좋은</a:t>
            </a:r>
            <a:r>
              <a:rPr lang="en" sz="1600" dirty="0"/>
              <a:t> </a:t>
            </a:r>
            <a:r>
              <a:rPr lang="en" sz="1600" dirty="0" err="1"/>
              <a:t>책은</a:t>
            </a:r>
            <a:r>
              <a:rPr lang="en" sz="1600" dirty="0"/>
              <a:t> </a:t>
            </a:r>
            <a:r>
              <a:rPr lang="en" sz="1600" dirty="0" err="1"/>
              <a:t>사서</a:t>
            </a:r>
            <a:r>
              <a:rPr lang="en" sz="1600" dirty="0"/>
              <a:t> </a:t>
            </a:r>
            <a:r>
              <a:rPr lang="en" sz="1600" dirty="0" err="1"/>
              <a:t>보자</a:t>
            </a:r>
            <a:r>
              <a:rPr lang="en" sz="1600" dirty="0"/>
              <a:t>.</a:t>
            </a:r>
            <a:endParaRPr sz="1600" dirty="0"/>
          </a:p>
          <a:p>
            <a:pPr marL="0" lvl="0" indent="0" algn="l" rtl="0">
              <a:lnSpc>
                <a:spcPct val="110000"/>
              </a:lnSpc>
              <a:spcBef>
                <a:spcPts val="1200"/>
              </a:spcBef>
              <a:spcAft>
                <a:spcPts val="0"/>
              </a:spcAft>
              <a:buNone/>
            </a:pPr>
            <a:r>
              <a:rPr lang="en" sz="1500" dirty="0">
                <a:solidFill>
                  <a:srgbClr val="5759A5"/>
                </a:solidFill>
                <a:highlight>
                  <a:srgbClr val="F8F8F8"/>
                </a:highlight>
                <a:uFill>
                  <a:noFill/>
                </a:uFill>
                <a:hlinkClick r:id="rId4">
                  <a:extLst>
                    <a:ext uri="{A12FA001-AC4F-418D-AE19-62706E023703}">
                      <ahyp:hlinkClr xmlns:ahyp="http://schemas.microsoft.com/office/drawing/2018/hyperlinkcolor" val="tx"/>
                    </a:ext>
                  </a:extLst>
                </a:hlinkClick>
              </a:rPr>
              <a:t>I. Elementary Rules of Usage</a:t>
            </a:r>
            <a:endParaRPr sz="150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4">
                  <a:extLst>
                    <a:ext uri="{A12FA001-AC4F-418D-AE19-62706E023703}">
                      <ahyp:hlinkClr xmlns:ahyp="http://schemas.microsoft.com/office/drawing/2018/hyperlinkcolor" val="tx"/>
                    </a:ext>
                  </a:extLst>
                </a:hlinkClick>
              </a:rPr>
              <a:t>1. Form the possessive singular of nouns by adding ’s.</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5">
                  <a:extLst>
                    <a:ext uri="{A12FA001-AC4F-418D-AE19-62706E023703}">
                      <ahyp:hlinkClr xmlns:ahyp="http://schemas.microsoft.com/office/drawing/2018/hyperlinkcolor" val="tx"/>
                    </a:ext>
                  </a:extLst>
                </a:hlinkClick>
              </a:rPr>
              <a:t>2. In a series of three or more terms with a single conjunction, use a comma after each term except the last.</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5">
                  <a:extLst>
                    <a:ext uri="{A12FA001-AC4F-418D-AE19-62706E023703}">
                      <ahyp:hlinkClr xmlns:ahyp="http://schemas.microsoft.com/office/drawing/2018/hyperlinkcolor" val="tx"/>
                    </a:ext>
                  </a:extLst>
                </a:hlinkClick>
              </a:rPr>
              <a:t>3. Enclose parenthetic expressions between commas.</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6">
                  <a:extLst>
                    <a:ext uri="{A12FA001-AC4F-418D-AE19-62706E023703}">
                      <ahyp:hlinkClr xmlns:ahyp="http://schemas.microsoft.com/office/drawing/2018/hyperlinkcolor" val="tx"/>
                    </a:ext>
                  </a:extLst>
                </a:hlinkClick>
              </a:rPr>
              <a:t>4. Place a comma before a conjunction introducing an independent clause.</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7">
                  <a:extLst>
                    <a:ext uri="{A12FA001-AC4F-418D-AE19-62706E023703}">
                      <ahyp:hlinkClr xmlns:ahyp="http://schemas.microsoft.com/office/drawing/2018/hyperlinkcolor" val="tx"/>
                    </a:ext>
                  </a:extLst>
                </a:hlinkClick>
              </a:rPr>
              <a:t>5. Do not join independent clauses with a comma.</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8">
                  <a:extLst>
                    <a:ext uri="{A12FA001-AC4F-418D-AE19-62706E023703}">
                      <ahyp:hlinkClr xmlns:ahyp="http://schemas.microsoft.com/office/drawing/2018/hyperlinkcolor" val="tx"/>
                    </a:ext>
                  </a:extLst>
                </a:hlinkClick>
              </a:rPr>
              <a:t>6. Do not break sentences in two.</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9">
                  <a:extLst>
                    <a:ext uri="{A12FA001-AC4F-418D-AE19-62706E023703}">
                      <ahyp:hlinkClr xmlns:ahyp="http://schemas.microsoft.com/office/drawing/2018/hyperlinkcolor" val="tx"/>
                    </a:ext>
                  </a:extLst>
                </a:hlinkClick>
              </a:rPr>
              <a:t>7. Use a colon after an independent clause to introduce a list of particulars, an appositive, an amplification, or an illustrative quotation.</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10">
                  <a:extLst>
                    <a:ext uri="{A12FA001-AC4F-418D-AE19-62706E023703}">
                      <ahyp:hlinkClr xmlns:ahyp="http://schemas.microsoft.com/office/drawing/2018/hyperlinkcolor" val="tx"/>
                    </a:ext>
                  </a:extLst>
                </a:hlinkClick>
              </a:rPr>
              <a:t>8. Use a dash to set off an abrupt break or interruption and to announce a long appositive or summary.</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11">
                  <a:extLst>
                    <a:ext uri="{A12FA001-AC4F-418D-AE19-62706E023703}">
                      <ahyp:hlinkClr xmlns:ahyp="http://schemas.microsoft.com/office/drawing/2018/hyperlinkcolor" val="tx"/>
                    </a:ext>
                  </a:extLst>
                </a:hlinkClick>
              </a:rPr>
              <a:t>9. The number of the subject determines the number of the verb.</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12">
                  <a:extLst>
                    <a:ext uri="{A12FA001-AC4F-418D-AE19-62706E023703}">
                      <ahyp:hlinkClr xmlns:ahyp="http://schemas.microsoft.com/office/drawing/2018/hyperlinkcolor" val="tx"/>
                    </a:ext>
                  </a:extLst>
                </a:hlinkClick>
              </a:rPr>
              <a:t>10. Use the proper case of pronoun.</a:t>
            </a:r>
            <a:endParaRPr sz="1250" dirty="0">
              <a:solidFill>
                <a:srgbClr val="5759A5"/>
              </a:solidFill>
              <a:highlight>
                <a:srgbClr val="F8F8F8"/>
              </a:highlight>
            </a:endParaRPr>
          </a:p>
          <a:p>
            <a:pPr marL="0" lvl="0" indent="0" algn="l" rtl="0">
              <a:lnSpc>
                <a:spcPct val="110000"/>
              </a:lnSpc>
              <a:spcBef>
                <a:spcPts val="0"/>
              </a:spcBef>
              <a:spcAft>
                <a:spcPts val="0"/>
              </a:spcAft>
              <a:buNone/>
            </a:pPr>
            <a:r>
              <a:rPr lang="en" sz="1250" dirty="0">
                <a:solidFill>
                  <a:srgbClr val="5759A5"/>
                </a:solidFill>
                <a:highlight>
                  <a:srgbClr val="F8F8F8"/>
                </a:highlight>
                <a:uFill>
                  <a:noFill/>
                </a:uFill>
                <a:hlinkClick r:id="rId13">
                  <a:extLst>
                    <a:ext uri="{A12FA001-AC4F-418D-AE19-62706E023703}">
                      <ahyp:hlinkClr xmlns:ahyp="http://schemas.microsoft.com/office/drawing/2018/hyperlinkcolor" val="tx"/>
                    </a:ext>
                  </a:extLst>
                </a:hlinkClick>
              </a:rPr>
              <a:t>11. A participial phrase at the beginning of a sentence must refer to the grammatical subject.</a:t>
            </a:r>
            <a:endParaRPr sz="1250" dirty="0">
              <a:solidFill>
                <a:srgbClr val="5759A5"/>
              </a:solidFill>
              <a:highlight>
                <a:srgbClr val="F8F8F8"/>
              </a:highlight>
            </a:endParaRPr>
          </a:p>
          <a:p>
            <a:pPr marL="457200" lvl="0" indent="0" algn="l" rtl="0">
              <a:spcBef>
                <a:spcPts val="0"/>
              </a:spcBef>
              <a:spcAft>
                <a:spcPts val="1200"/>
              </a:spcAft>
              <a:buNone/>
            </a:pPr>
            <a:endParaRPr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Clr>
                <a:schemeClr val="dk1"/>
              </a:buClr>
              <a:buSzPts val="1100"/>
              <a:buFont typeface="Arial"/>
              <a:buNone/>
            </a:pPr>
            <a:r>
              <a:rPr lang="en" sz="170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II. Elementary Principles of Composition</a:t>
            </a:r>
            <a:endParaRPr sz="170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12. Choose a suitable design and hold to it.</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13. Make the paragraph the unit of composition.</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4">
                  <a:extLst>
                    <a:ext uri="{A12FA001-AC4F-418D-AE19-62706E023703}">
                      <ahyp:hlinkClr xmlns:ahyp="http://schemas.microsoft.com/office/drawing/2018/hyperlinkcolor" val="tx"/>
                    </a:ext>
                  </a:extLst>
                </a:hlinkClick>
              </a:rPr>
              <a:t>14. Use the active voice.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5">
                  <a:extLst>
                    <a:ext uri="{A12FA001-AC4F-418D-AE19-62706E023703}">
                      <ahyp:hlinkClr xmlns:ahyp="http://schemas.microsoft.com/office/drawing/2018/hyperlinkcolor" val="tx"/>
                    </a:ext>
                  </a:extLst>
                </a:hlinkClick>
              </a:rPr>
              <a:t>15. Put statements in positive form.</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6">
                  <a:extLst>
                    <a:ext uri="{A12FA001-AC4F-418D-AE19-62706E023703}">
                      <ahyp:hlinkClr xmlns:ahyp="http://schemas.microsoft.com/office/drawing/2018/hyperlinkcolor" val="tx"/>
                    </a:ext>
                  </a:extLst>
                </a:hlinkClick>
              </a:rPr>
              <a:t>16. Use definite, specific, concrete language.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7">
                  <a:extLst>
                    <a:ext uri="{A12FA001-AC4F-418D-AE19-62706E023703}">
                      <ahyp:hlinkClr xmlns:ahyp="http://schemas.microsoft.com/office/drawing/2018/hyperlinkcolor" val="tx"/>
                    </a:ext>
                  </a:extLst>
                </a:hlinkClick>
              </a:rPr>
              <a:t>17. Omit needless words.</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8">
                  <a:extLst>
                    <a:ext uri="{A12FA001-AC4F-418D-AE19-62706E023703}">
                      <ahyp:hlinkClr xmlns:ahyp="http://schemas.microsoft.com/office/drawing/2018/hyperlinkcolor" val="tx"/>
                    </a:ext>
                  </a:extLst>
                </a:hlinkClick>
              </a:rPr>
              <a:t>18. Avoid a succession of loose sentences.</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9">
                  <a:extLst>
                    <a:ext uri="{A12FA001-AC4F-418D-AE19-62706E023703}">
                      <ahyp:hlinkClr xmlns:ahyp="http://schemas.microsoft.com/office/drawing/2018/hyperlinkcolor" val="tx"/>
                    </a:ext>
                  </a:extLst>
                </a:hlinkClick>
              </a:rPr>
              <a:t>19. Express coordinate ideas in similar form.</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0">
                  <a:extLst>
                    <a:ext uri="{A12FA001-AC4F-418D-AE19-62706E023703}">
                      <ahyp:hlinkClr xmlns:ahyp="http://schemas.microsoft.com/office/drawing/2018/hyperlinkcolor" val="tx"/>
                    </a:ext>
                  </a:extLst>
                </a:hlinkClick>
              </a:rPr>
              <a:t>20. Keep related words together.</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1">
                  <a:extLst>
                    <a:ext uri="{A12FA001-AC4F-418D-AE19-62706E023703}">
                      <ahyp:hlinkClr xmlns:ahyp="http://schemas.microsoft.com/office/drawing/2018/hyperlinkcolor" val="tx"/>
                    </a:ext>
                  </a:extLst>
                </a:hlinkClick>
              </a:rPr>
              <a:t>21. In summaries, keep to one tense.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2">
                  <a:extLst>
                    <a:ext uri="{A12FA001-AC4F-418D-AE19-62706E023703}">
                      <ahyp:hlinkClr xmlns:ahyp="http://schemas.microsoft.com/office/drawing/2018/hyperlinkcolor" val="tx"/>
                    </a:ext>
                  </a:extLst>
                </a:hlinkClick>
              </a:rPr>
              <a:t>22. Place the emphatic words of a sentence at the end.</a:t>
            </a:r>
            <a:endParaRPr sz="1450" dirty="0">
              <a:solidFill>
                <a:srgbClr val="5759A5"/>
              </a:solidFill>
              <a:highlight>
                <a:srgbClr val="F8F8F8"/>
              </a:highlight>
            </a:endParaRPr>
          </a:p>
          <a:p>
            <a:pPr marL="0" lvl="0" indent="0" algn="l" rtl="0">
              <a:spcBef>
                <a:spcPts val="0"/>
              </a:spcBef>
              <a:spcAft>
                <a:spcPts val="1200"/>
              </a:spcAft>
              <a:buNone/>
            </a:pPr>
            <a:endParaRPr sz="2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a:extLst>
            <a:ext uri="{FF2B5EF4-FFF2-40B4-BE49-F238E27FC236}">
              <a16:creationId xmlns:a16="http://schemas.microsoft.com/office/drawing/2014/main" id="{2FD5230E-84E8-E254-68E4-6B40BC36DA6C}"/>
            </a:ext>
          </a:extLst>
        </p:cNvPr>
        <p:cNvGrpSpPr/>
        <p:nvPr/>
      </p:nvGrpSpPr>
      <p:grpSpPr>
        <a:xfrm>
          <a:off x="0" y="0"/>
          <a:ext cx="0" cy="0"/>
          <a:chOff x="0" y="0"/>
          <a:chExt cx="0" cy="0"/>
        </a:xfrm>
      </p:grpSpPr>
      <p:sp>
        <p:nvSpPr>
          <p:cNvPr id="123" name="Google Shape;123;p24">
            <a:extLst>
              <a:ext uri="{FF2B5EF4-FFF2-40B4-BE49-F238E27FC236}">
                <a16:creationId xmlns:a16="http://schemas.microsoft.com/office/drawing/2014/main" id="{A131F17E-F87D-13AA-C6AF-8906D7CB64FE}"/>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Clr>
                <a:schemeClr val="dk1"/>
              </a:buClr>
              <a:buSzPts val="1100"/>
              <a:buFont typeface="Arial"/>
              <a:buNone/>
            </a:pPr>
            <a:r>
              <a:rPr lang="en" sz="170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II. Elementary Principles of Composition</a:t>
            </a:r>
            <a:endParaRPr sz="170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12. Choose a suitable design and hold to it.</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3">
                  <a:extLst>
                    <a:ext uri="{A12FA001-AC4F-418D-AE19-62706E023703}">
                      <ahyp:hlinkClr xmlns:ahyp="http://schemas.microsoft.com/office/drawing/2018/hyperlinkcolor" val="tx"/>
                    </a:ext>
                  </a:extLst>
                </a:hlinkClick>
              </a:rPr>
              <a:t>13. Make the paragraph the unit of composition.</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4">
                  <a:extLst>
                    <a:ext uri="{A12FA001-AC4F-418D-AE19-62706E023703}">
                      <ahyp:hlinkClr xmlns:ahyp="http://schemas.microsoft.com/office/drawing/2018/hyperlinkcolor" val="tx"/>
                    </a:ext>
                  </a:extLst>
                </a:hlinkClick>
              </a:rPr>
              <a:t>14. Use the active voice.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5">
                  <a:extLst>
                    <a:ext uri="{A12FA001-AC4F-418D-AE19-62706E023703}">
                      <ahyp:hlinkClr xmlns:ahyp="http://schemas.microsoft.com/office/drawing/2018/hyperlinkcolor" val="tx"/>
                    </a:ext>
                  </a:extLst>
                </a:hlinkClick>
              </a:rPr>
              <a:t>15. Put statements in positive form.</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6">
                  <a:extLst>
                    <a:ext uri="{A12FA001-AC4F-418D-AE19-62706E023703}">
                      <ahyp:hlinkClr xmlns:ahyp="http://schemas.microsoft.com/office/drawing/2018/hyperlinkcolor" val="tx"/>
                    </a:ext>
                  </a:extLst>
                </a:hlinkClick>
              </a:rPr>
              <a:t>16. Use definite, specific, concrete language.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7">
                  <a:extLst>
                    <a:ext uri="{A12FA001-AC4F-418D-AE19-62706E023703}">
                      <ahyp:hlinkClr xmlns:ahyp="http://schemas.microsoft.com/office/drawing/2018/hyperlinkcolor" val="tx"/>
                    </a:ext>
                  </a:extLst>
                </a:hlinkClick>
              </a:rPr>
              <a:t>17. Omit needless words.</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8">
                  <a:extLst>
                    <a:ext uri="{A12FA001-AC4F-418D-AE19-62706E023703}">
                      <ahyp:hlinkClr xmlns:ahyp="http://schemas.microsoft.com/office/drawing/2018/hyperlinkcolor" val="tx"/>
                    </a:ext>
                  </a:extLst>
                </a:hlinkClick>
              </a:rPr>
              <a:t>18. Avoid a succession of loose sentences.</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9">
                  <a:extLst>
                    <a:ext uri="{A12FA001-AC4F-418D-AE19-62706E023703}">
                      <ahyp:hlinkClr xmlns:ahyp="http://schemas.microsoft.com/office/drawing/2018/hyperlinkcolor" val="tx"/>
                    </a:ext>
                  </a:extLst>
                </a:hlinkClick>
              </a:rPr>
              <a:t>19. Express coordinate ideas in similar form.</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0">
                  <a:extLst>
                    <a:ext uri="{A12FA001-AC4F-418D-AE19-62706E023703}">
                      <ahyp:hlinkClr xmlns:ahyp="http://schemas.microsoft.com/office/drawing/2018/hyperlinkcolor" val="tx"/>
                    </a:ext>
                  </a:extLst>
                </a:hlinkClick>
              </a:rPr>
              <a:t>20. Keep related words together.</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1">
                  <a:extLst>
                    <a:ext uri="{A12FA001-AC4F-418D-AE19-62706E023703}">
                      <ahyp:hlinkClr xmlns:ahyp="http://schemas.microsoft.com/office/drawing/2018/hyperlinkcolor" val="tx"/>
                    </a:ext>
                  </a:extLst>
                </a:hlinkClick>
              </a:rPr>
              <a:t>21. In summaries, keep to one tense.</a:t>
            </a:r>
            <a:endParaRPr sz="1450" dirty="0">
              <a:solidFill>
                <a:srgbClr val="5759A5"/>
              </a:solidFill>
              <a:highlight>
                <a:srgbClr val="F8F8F8"/>
              </a:highlight>
            </a:endParaRPr>
          </a:p>
          <a:p>
            <a:pPr marL="292100" lvl="0" indent="0" algn="l" rtl="0">
              <a:lnSpc>
                <a:spcPct val="110000"/>
              </a:lnSpc>
              <a:spcBef>
                <a:spcPts val="0"/>
              </a:spcBef>
              <a:spcAft>
                <a:spcPts val="0"/>
              </a:spcAft>
              <a:buClr>
                <a:schemeClr val="dk1"/>
              </a:buClr>
              <a:buSzPts val="1100"/>
              <a:buFont typeface="Arial"/>
              <a:buNone/>
            </a:pPr>
            <a:r>
              <a:rPr lang="en" sz="1450" dirty="0">
                <a:solidFill>
                  <a:srgbClr val="5759A5"/>
                </a:solidFill>
                <a:highlight>
                  <a:srgbClr val="F8F8F8"/>
                </a:highlight>
                <a:uFill>
                  <a:noFill/>
                </a:uFill>
                <a:hlinkClick r:id="rId12">
                  <a:extLst>
                    <a:ext uri="{A12FA001-AC4F-418D-AE19-62706E023703}">
                      <ahyp:hlinkClr xmlns:ahyp="http://schemas.microsoft.com/office/drawing/2018/hyperlinkcolor" val="tx"/>
                    </a:ext>
                  </a:extLst>
                </a:hlinkClick>
              </a:rPr>
              <a:t>22. Place the emphatic words of a sentence at the end.</a:t>
            </a:r>
            <a:endParaRPr sz="1450" dirty="0">
              <a:solidFill>
                <a:srgbClr val="5759A5"/>
              </a:solidFill>
              <a:highlight>
                <a:srgbClr val="F8F8F8"/>
              </a:highlight>
            </a:endParaRPr>
          </a:p>
          <a:p>
            <a:pPr marL="0" lvl="0" indent="0" algn="l" rtl="0">
              <a:spcBef>
                <a:spcPts val="0"/>
              </a:spcBef>
              <a:spcAft>
                <a:spcPts val="1200"/>
              </a:spcAft>
              <a:buNone/>
            </a:pPr>
            <a:endParaRPr sz="2200" dirty="0"/>
          </a:p>
        </p:txBody>
      </p:sp>
      <p:sp>
        <p:nvSpPr>
          <p:cNvPr id="4" name="TextBox 3">
            <a:extLst>
              <a:ext uri="{FF2B5EF4-FFF2-40B4-BE49-F238E27FC236}">
                <a16:creationId xmlns:a16="http://schemas.microsoft.com/office/drawing/2014/main" id="{8FD3E319-87ED-8114-63A4-019CA62E43A1}"/>
              </a:ext>
            </a:extLst>
          </p:cNvPr>
          <p:cNvSpPr txBox="1"/>
          <p:nvPr/>
        </p:nvSpPr>
        <p:spPr>
          <a:xfrm>
            <a:off x="5038165" y="1559858"/>
            <a:ext cx="3944469" cy="1723549"/>
          </a:xfrm>
          <a:prstGeom prst="rect">
            <a:avLst/>
          </a:prstGeom>
          <a:noFill/>
        </p:spPr>
        <p:txBody>
          <a:bodyPr wrap="square" rtlCol="0">
            <a:spAutoFit/>
          </a:bodyPr>
          <a:lstStyle/>
          <a:p>
            <a:r>
              <a:rPr lang="en-US" sz="3600" b="1" dirty="0" err="1">
                <a:solidFill>
                  <a:srgbClr val="FF0000"/>
                </a:solidFill>
              </a:rPr>
              <a:t>독자</a:t>
            </a:r>
            <a:r>
              <a:rPr lang="en-US" sz="3600" b="1" dirty="0">
                <a:solidFill>
                  <a:srgbClr val="FF0000"/>
                </a:solidFill>
              </a:rPr>
              <a:t> </a:t>
            </a:r>
            <a:r>
              <a:rPr lang="en-US" sz="3600" b="1" dirty="0" err="1">
                <a:solidFill>
                  <a:srgbClr val="FF0000"/>
                </a:solidFill>
              </a:rPr>
              <a:t>중심</a:t>
            </a:r>
            <a:r>
              <a:rPr lang="en-US" sz="3600" b="1" dirty="0">
                <a:solidFill>
                  <a:srgbClr val="FF0000"/>
                </a:solidFill>
              </a:rPr>
              <a:t> </a:t>
            </a:r>
            <a:r>
              <a:rPr lang="en-US" sz="3600" b="1" dirty="0" err="1">
                <a:solidFill>
                  <a:srgbClr val="FF0000"/>
                </a:solidFill>
              </a:rPr>
              <a:t>글쓰기</a:t>
            </a:r>
            <a:endParaRPr lang="en-US" altLang="ko-KR" sz="3600" b="1" dirty="0">
              <a:solidFill>
                <a:srgbClr val="FF0000"/>
              </a:solidFill>
            </a:endParaRPr>
          </a:p>
          <a:p>
            <a:endParaRPr lang="en-US" dirty="0">
              <a:solidFill>
                <a:srgbClr val="FF0000"/>
              </a:solidFill>
            </a:endParaRPr>
          </a:p>
          <a:p>
            <a:r>
              <a:rPr lang="en-US" altLang="ko-KR" dirty="0"/>
              <a:t>“</a:t>
            </a:r>
            <a:r>
              <a:rPr lang="ko-KR" altLang="en-US" dirty="0"/>
              <a:t>독자가 </a:t>
            </a:r>
            <a:r>
              <a:rPr lang="ko-KR" altLang="en-US" b="1" u="sng" dirty="0"/>
              <a:t>가장 쉽게</a:t>
            </a:r>
            <a:r>
              <a:rPr lang="en-US" altLang="ko-KR" b="1" u="sng" dirty="0"/>
              <a:t>/</a:t>
            </a:r>
            <a:r>
              <a:rPr lang="ko-KR" altLang="en-US" b="1" u="sng" dirty="0"/>
              <a:t>빨리</a:t>
            </a:r>
            <a:r>
              <a:rPr lang="en-US" altLang="ko-KR" b="1" u="sng" dirty="0"/>
              <a:t> (</a:t>
            </a:r>
            <a:r>
              <a:rPr lang="ko-KR" altLang="en-US" b="1" u="sng" dirty="0"/>
              <a:t>가장 적은 뇌 힘으로</a:t>
            </a:r>
            <a:r>
              <a:rPr lang="en-US" altLang="ko-KR" b="1" u="sng" dirty="0"/>
              <a:t>)</a:t>
            </a:r>
            <a:r>
              <a:rPr lang="ko-KR" altLang="en-US" b="1" u="sng" dirty="0"/>
              <a:t> </a:t>
            </a:r>
            <a:endParaRPr lang="en-US" altLang="ko-KR" b="1" u="sng" dirty="0"/>
          </a:p>
          <a:p>
            <a:r>
              <a:rPr lang="ko-KR" altLang="en-US" dirty="0"/>
              <a:t>화자의 의도를 </a:t>
            </a:r>
            <a:r>
              <a:rPr lang="ko-KR" altLang="en-US" b="1" i="1" u="sng" dirty="0"/>
              <a:t>최대한 잘</a:t>
            </a:r>
            <a:r>
              <a:rPr lang="en-US" altLang="ko-KR" b="1" i="1" u="sng" dirty="0"/>
              <a:t>/</a:t>
            </a:r>
            <a:r>
              <a:rPr lang="ko-KR" altLang="en-US" b="1" i="1" u="sng" dirty="0"/>
              <a:t>많이</a:t>
            </a:r>
            <a:r>
              <a:rPr lang="ko-KR" altLang="en-US" dirty="0"/>
              <a:t> 이해하는 글</a:t>
            </a:r>
            <a:r>
              <a:rPr lang="en-US" altLang="ko-KR" dirty="0"/>
              <a:t>”.</a:t>
            </a:r>
          </a:p>
          <a:p>
            <a:endParaRPr lang="en-US" dirty="0"/>
          </a:p>
          <a:p>
            <a:endParaRPr lang="en-US" dirty="0"/>
          </a:p>
        </p:txBody>
      </p:sp>
    </p:spTree>
    <p:extLst>
      <p:ext uri="{BB962C8B-B14F-4D97-AF65-F5344CB8AC3E}">
        <p14:creationId xmlns:p14="http://schemas.microsoft.com/office/powerpoint/2010/main" val="403176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13. Make the paragraph the unit of composition.</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pic>
        <p:nvPicPr>
          <p:cNvPr id="129" name="Google Shape;129;p25"/>
          <p:cNvPicPr preferRelativeResize="0"/>
          <p:nvPr/>
        </p:nvPicPr>
        <p:blipFill>
          <a:blip r:embed="rId3">
            <a:alphaModFix/>
          </a:blip>
          <a:stretch>
            <a:fillRect/>
          </a:stretch>
        </p:blipFill>
        <p:spPr>
          <a:xfrm>
            <a:off x="1155350" y="998950"/>
            <a:ext cx="5667449" cy="228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14. Use the active voice.</a:t>
            </a:r>
            <a:endParaRPr/>
          </a:p>
        </p:txBody>
      </p:sp>
      <p:sp>
        <p:nvSpPr>
          <p:cNvPr id="135" name="Google Shape;135;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6" name="Google Shape;136;p26"/>
          <p:cNvPicPr preferRelativeResize="0"/>
          <p:nvPr/>
        </p:nvPicPr>
        <p:blipFill rotWithShape="1">
          <a:blip r:embed="rId3">
            <a:alphaModFix/>
          </a:blip>
          <a:srcRect b="32573"/>
          <a:stretch/>
        </p:blipFill>
        <p:spPr>
          <a:xfrm>
            <a:off x="311700" y="1152475"/>
            <a:ext cx="5253076" cy="788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42" name="Google Shape;142;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3" name="Google Shape;143;p27"/>
          <p:cNvPicPr preferRelativeResize="0"/>
          <p:nvPr/>
        </p:nvPicPr>
        <p:blipFill>
          <a:blip r:embed="rId3">
            <a:alphaModFix/>
          </a:blip>
          <a:stretch>
            <a:fillRect/>
          </a:stretch>
        </p:blipFill>
        <p:spPr>
          <a:xfrm>
            <a:off x="311700" y="445025"/>
            <a:ext cx="6669450" cy="30286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8"/>
          <p:cNvPicPr preferRelativeResize="0"/>
          <p:nvPr/>
        </p:nvPicPr>
        <p:blipFill>
          <a:blip r:embed="rId3">
            <a:alphaModFix/>
          </a:blip>
          <a:stretch>
            <a:fillRect/>
          </a:stretch>
        </p:blipFill>
        <p:spPr>
          <a:xfrm>
            <a:off x="1155048" y="479275"/>
            <a:ext cx="6440248" cy="3820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29"/>
          <p:cNvPicPr preferRelativeResize="0"/>
          <p:nvPr/>
        </p:nvPicPr>
        <p:blipFill>
          <a:blip r:embed="rId3">
            <a:alphaModFix/>
          </a:blip>
          <a:stretch>
            <a:fillRect/>
          </a:stretch>
        </p:blipFill>
        <p:spPr>
          <a:xfrm>
            <a:off x="2053375" y="154050"/>
            <a:ext cx="4970598" cy="49657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30"/>
          <p:cNvPicPr preferRelativeResize="0"/>
          <p:nvPr/>
        </p:nvPicPr>
        <p:blipFill>
          <a:blip r:embed="rId3">
            <a:alphaModFix/>
          </a:blip>
          <a:stretch>
            <a:fillRect/>
          </a:stretch>
        </p:blipFill>
        <p:spPr>
          <a:xfrm>
            <a:off x="1799924" y="0"/>
            <a:ext cx="5544151"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grpSp>
        <p:nvGrpSpPr>
          <p:cNvPr id="164" name="Google Shape;164;p31"/>
          <p:cNvGrpSpPr/>
          <p:nvPr/>
        </p:nvGrpSpPr>
        <p:grpSpPr>
          <a:xfrm>
            <a:off x="1859060" y="445031"/>
            <a:ext cx="5425869" cy="3790332"/>
            <a:chOff x="2367375" y="152400"/>
            <a:chExt cx="4714048" cy="3293077"/>
          </a:xfrm>
        </p:grpSpPr>
        <p:pic>
          <p:nvPicPr>
            <p:cNvPr id="165" name="Google Shape;165;p31"/>
            <p:cNvPicPr preferRelativeResize="0"/>
            <p:nvPr/>
          </p:nvPicPr>
          <p:blipFill rotWithShape="1">
            <a:blip r:embed="rId3">
              <a:alphaModFix/>
            </a:blip>
            <a:srcRect t="61430"/>
            <a:stretch/>
          </p:blipFill>
          <p:spPr>
            <a:xfrm>
              <a:off x="2367375" y="1461625"/>
              <a:ext cx="4714048" cy="1983852"/>
            </a:xfrm>
            <a:prstGeom prst="rect">
              <a:avLst/>
            </a:prstGeom>
            <a:noFill/>
            <a:ln>
              <a:noFill/>
            </a:ln>
          </p:spPr>
        </p:pic>
        <p:pic>
          <p:nvPicPr>
            <p:cNvPr id="166" name="Google Shape;166;p31"/>
            <p:cNvPicPr preferRelativeResize="0"/>
            <p:nvPr/>
          </p:nvPicPr>
          <p:blipFill rotWithShape="1">
            <a:blip r:embed="rId3">
              <a:alphaModFix/>
            </a:blip>
            <a:srcRect b="74546"/>
            <a:stretch/>
          </p:blipFill>
          <p:spPr>
            <a:xfrm>
              <a:off x="2367375" y="152400"/>
              <a:ext cx="4714048" cy="1309225"/>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311708" y="1668450"/>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2820">
                <a:solidFill>
                  <a:schemeClr val="dk2"/>
                </a:solidFill>
              </a:rPr>
              <a:t>“혼신</a:t>
            </a:r>
            <a:r>
              <a:rPr lang="en" sz="2820" baseline="30000">
                <a:solidFill>
                  <a:schemeClr val="dk2"/>
                </a:solidFill>
              </a:rPr>
              <a:t>1</a:t>
            </a:r>
            <a:r>
              <a:rPr lang="en" sz="2820">
                <a:solidFill>
                  <a:schemeClr val="dk2"/>
                </a:solidFill>
              </a:rPr>
              <a:t>의 글쓰기"</a:t>
            </a:r>
            <a:endParaRPr sz="2820">
              <a:solidFill>
                <a:schemeClr val="dk2"/>
              </a:solidFill>
            </a:endParaRPr>
          </a:p>
          <a:p>
            <a:pPr marL="0" lvl="0" indent="0" algn="ctr" rtl="0">
              <a:lnSpc>
                <a:spcPct val="115000"/>
              </a:lnSpc>
              <a:spcBef>
                <a:spcPts val="0"/>
              </a:spcBef>
              <a:spcAft>
                <a:spcPts val="0"/>
              </a:spcAft>
              <a:buSzPts val="990"/>
              <a:buNone/>
            </a:pP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‘연구자로, 비평가로</a:t>
            </a: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제가 매 순간 최선을 다해 성실했다면</a:t>
            </a: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그것이 사라져 없어진 것이 아니라, 어딘가에 남아서 힘이 되어</a:t>
            </a: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시방 저녁놀 빛, 몽매함에 (ignorance) 놓인 제게 되돌아오고 있지 않겠는가.</a:t>
            </a: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제가 그토록 갈망하는 표현자의 세계로 나아가게끔</a:t>
            </a:r>
            <a:endParaRPr sz="1515">
              <a:latin typeface="Roboto"/>
              <a:ea typeface="Roboto"/>
              <a:cs typeface="Roboto"/>
              <a:sym typeface="Roboto"/>
            </a:endParaRPr>
          </a:p>
          <a:p>
            <a:pPr marL="0" lvl="0" indent="0" algn="ctr" rtl="0">
              <a:lnSpc>
                <a:spcPct val="115000"/>
              </a:lnSpc>
              <a:spcBef>
                <a:spcPts val="0"/>
              </a:spcBef>
              <a:spcAft>
                <a:spcPts val="0"/>
              </a:spcAft>
              <a:buClr>
                <a:schemeClr val="dk1"/>
              </a:buClr>
              <a:buSzPts val="990"/>
              <a:buFont typeface="Arial"/>
              <a:buNone/>
            </a:pPr>
            <a:r>
              <a:rPr lang="en" sz="1515">
                <a:latin typeface="Roboto"/>
                <a:ea typeface="Roboto"/>
                <a:cs typeface="Roboto"/>
                <a:sym typeface="Roboto"/>
              </a:rPr>
              <a:t>힘이 되어 밀어주고 있지 않겠는가’</a:t>
            </a:r>
            <a:endParaRPr sz="1515">
              <a:latin typeface="Roboto"/>
              <a:ea typeface="Roboto"/>
              <a:cs typeface="Roboto"/>
              <a:sym typeface="Roboto"/>
            </a:endParaRPr>
          </a:p>
          <a:p>
            <a:pPr marL="0" lvl="0" indent="0" algn="ctr" rtl="0">
              <a:lnSpc>
                <a:spcPct val="115000"/>
              </a:lnSpc>
              <a:spcBef>
                <a:spcPts val="0"/>
              </a:spcBef>
              <a:spcAft>
                <a:spcPts val="0"/>
              </a:spcAft>
              <a:buSzPts val="990"/>
              <a:buNone/>
            </a:pPr>
            <a:r>
              <a:rPr lang="en" sz="1515">
                <a:latin typeface="Roboto"/>
                <a:ea typeface="Roboto"/>
                <a:cs typeface="Roboto"/>
                <a:sym typeface="Roboto"/>
              </a:rPr>
              <a:t>(김윤식, 「갈 수 있고, 가야 할 길, 가버린 길」)</a:t>
            </a:r>
            <a:endParaRPr sz="5250"/>
          </a:p>
        </p:txBody>
      </p:sp>
      <p:sp>
        <p:nvSpPr>
          <p:cNvPr id="62" name="Google Shape;62;p14"/>
          <p:cNvSpPr txBox="1"/>
          <p:nvPr/>
        </p:nvSpPr>
        <p:spPr>
          <a:xfrm>
            <a:off x="0" y="4878275"/>
            <a:ext cx="2427600" cy="338700"/>
          </a:xfrm>
          <a:prstGeom prst="rect">
            <a:avLst/>
          </a:prstGeom>
          <a:noFill/>
          <a:ln>
            <a:noFill/>
          </a:ln>
        </p:spPr>
        <p:txBody>
          <a:bodyPr spcFirstLastPara="1" wrap="square" lIns="91425" tIns="91425" rIns="91425" bIns="91425" anchor="t" anchorCtr="0">
            <a:spAutoFit/>
          </a:bodyPr>
          <a:lstStyle/>
          <a:p>
            <a:pPr marL="457200" lvl="0" indent="-292100" algn="l" rtl="0">
              <a:spcBef>
                <a:spcPts val="0"/>
              </a:spcBef>
              <a:spcAft>
                <a:spcPts val="0"/>
              </a:spcAft>
              <a:buClr>
                <a:schemeClr val="dk2"/>
              </a:buClr>
              <a:buSzPts val="1000"/>
              <a:buAutoNum type="arabicPeriod"/>
            </a:pPr>
            <a:r>
              <a:rPr lang="en" sz="1000">
                <a:solidFill>
                  <a:schemeClr val="dk2"/>
                </a:solidFill>
              </a:rPr>
              <a:t>영혼과 정신</a:t>
            </a:r>
            <a:endParaRPr sz="10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32"/>
          <p:cNvPicPr preferRelativeResize="0"/>
          <p:nvPr/>
        </p:nvPicPr>
        <p:blipFill>
          <a:blip r:embed="rId3">
            <a:alphaModFix/>
          </a:blip>
          <a:stretch>
            <a:fillRect/>
          </a:stretch>
        </p:blipFill>
        <p:spPr>
          <a:xfrm>
            <a:off x="76975" y="476275"/>
            <a:ext cx="4495027" cy="2368224"/>
          </a:xfrm>
          <a:prstGeom prst="rect">
            <a:avLst/>
          </a:prstGeom>
          <a:noFill/>
          <a:ln>
            <a:noFill/>
          </a:ln>
        </p:spPr>
      </p:pic>
      <p:sp>
        <p:nvSpPr>
          <p:cNvPr id="172" name="Google Shape;172;p32"/>
          <p:cNvSpPr txBox="1"/>
          <p:nvPr/>
        </p:nvSpPr>
        <p:spPr>
          <a:xfrm>
            <a:off x="2139576" y="3086750"/>
            <a:ext cx="4591374"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a:t>
            </a:r>
            <a:r>
              <a:rPr lang="en" dirty="0" err="1"/>
              <a:t>인류역사</a:t>
            </a:r>
            <a:r>
              <a:rPr lang="en" dirty="0"/>
              <a:t> </a:t>
            </a:r>
            <a:r>
              <a:rPr lang="en" dirty="0" err="1"/>
              <a:t>천년을</a:t>
            </a:r>
            <a:r>
              <a:rPr lang="en" dirty="0"/>
              <a:t> </a:t>
            </a:r>
            <a:r>
              <a:rPr lang="en" dirty="0" err="1"/>
              <a:t>바꾼</a:t>
            </a:r>
            <a:r>
              <a:rPr lang="en" dirty="0"/>
              <a:t> </a:t>
            </a:r>
            <a:r>
              <a:rPr lang="en" dirty="0" err="1"/>
              <a:t>논문도</a:t>
            </a:r>
            <a:r>
              <a:rPr lang="en" dirty="0"/>
              <a:t> </a:t>
            </a:r>
            <a:r>
              <a:rPr lang="en" dirty="0" err="1"/>
              <a:t>이렇게</a:t>
            </a:r>
            <a:r>
              <a:rPr lang="en" dirty="0"/>
              <a:t> </a:t>
            </a:r>
            <a:r>
              <a:rPr lang="en" dirty="0" err="1"/>
              <a:t>담백하게</a:t>
            </a:r>
            <a:r>
              <a:rPr lang="en" dirty="0"/>
              <a:t> </a:t>
            </a:r>
            <a:r>
              <a:rPr lang="en" dirty="0" err="1"/>
              <a:t>썼는데</a:t>
            </a:r>
            <a:r>
              <a:rPr lang="en" dirty="0"/>
              <a:t> </a:t>
            </a:r>
          </a:p>
          <a:p>
            <a:pPr marL="0" lvl="0" indent="0" algn="l" rtl="0">
              <a:spcBef>
                <a:spcPts val="0"/>
              </a:spcBef>
              <a:spcAft>
                <a:spcPts val="0"/>
              </a:spcAft>
              <a:buNone/>
            </a:pPr>
            <a:r>
              <a:rPr lang="en" u="sng" dirty="0">
                <a:solidFill>
                  <a:schemeClr val="hlink"/>
                </a:solidFill>
                <a:hlinkClick r:id="rId4"/>
              </a:rPr>
              <a:t>Proposal of double stranded DNA structure: https://www.nature.com/articles/171737a0</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5"/>
              </a:rPr>
              <a:t>AlphaFold: https://www.nature.com/articles/s41586-021-03819-2</a:t>
            </a:r>
            <a:endParaRPr dirty="0"/>
          </a:p>
        </p:txBody>
      </p:sp>
      <p:pic>
        <p:nvPicPr>
          <p:cNvPr id="173" name="Google Shape;173;p32"/>
          <p:cNvPicPr preferRelativeResize="0"/>
          <p:nvPr/>
        </p:nvPicPr>
        <p:blipFill>
          <a:blip r:embed="rId6">
            <a:alphaModFix/>
          </a:blip>
          <a:stretch>
            <a:fillRect/>
          </a:stretch>
        </p:blipFill>
        <p:spPr>
          <a:xfrm>
            <a:off x="4589500" y="513101"/>
            <a:ext cx="4528573" cy="16738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B024E-A016-7E0A-7264-D1DA99442060}"/>
              </a:ext>
            </a:extLst>
          </p:cNvPr>
          <p:cNvSpPr>
            <a:spLocks noGrp="1"/>
          </p:cNvSpPr>
          <p:nvPr>
            <p:ph type="title"/>
          </p:nvPr>
        </p:nvSpPr>
        <p:spPr/>
        <p:txBody>
          <a:bodyPr>
            <a:normAutofit fontScale="90000"/>
          </a:bodyPr>
          <a:lstStyle/>
          <a:p>
            <a:r>
              <a:rPr lang="en-US" dirty="0" err="1"/>
              <a:t>왓슨과</a:t>
            </a:r>
            <a:r>
              <a:rPr lang="en-US" dirty="0"/>
              <a:t> </a:t>
            </a:r>
            <a:r>
              <a:rPr lang="en-US" dirty="0" err="1"/>
              <a:t>크릭의</a:t>
            </a:r>
            <a:r>
              <a:rPr lang="en-US" dirty="0"/>
              <a:t> DNA </a:t>
            </a:r>
            <a:r>
              <a:rPr lang="en-US" dirty="0" err="1"/>
              <a:t>페이퍼</a:t>
            </a:r>
            <a:endParaRPr lang="en-US" dirty="0"/>
          </a:p>
        </p:txBody>
      </p:sp>
      <p:sp>
        <p:nvSpPr>
          <p:cNvPr id="3" name="Text Placeholder 2">
            <a:extLst>
              <a:ext uri="{FF2B5EF4-FFF2-40B4-BE49-F238E27FC236}">
                <a16:creationId xmlns:a16="http://schemas.microsoft.com/office/drawing/2014/main" id="{8F93D040-86A5-F680-5E90-CB030BFC1993}"/>
              </a:ext>
            </a:extLst>
          </p:cNvPr>
          <p:cNvSpPr>
            <a:spLocks noGrp="1"/>
          </p:cNvSpPr>
          <p:nvPr>
            <p:ph type="body" idx="1"/>
          </p:nvPr>
        </p:nvSpPr>
        <p:spPr/>
        <p:txBody>
          <a:bodyPr>
            <a:normAutofit fontScale="62500" lnSpcReduction="20000"/>
          </a:bodyPr>
          <a:lstStyle/>
          <a:p>
            <a:pPr marL="114300" indent="0">
              <a:buNone/>
            </a:pPr>
            <a:r>
              <a:rPr lang="en-US" b="1" dirty="0"/>
              <a:t>Molecular Structure of Nucleic Acids: A Structure for Deoxyribose Nucleic Acid</a:t>
            </a:r>
          </a:p>
          <a:p>
            <a:pPr marL="114300" indent="0">
              <a:buNone/>
            </a:pPr>
            <a:endParaRPr lang="en-US" dirty="0"/>
          </a:p>
          <a:p>
            <a:pPr marL="114300" indent="0">
              <a:buNone/>
            </a:pPr>
            <a:r>
              <a:rPr lang="en-US" dirty="0">
                <a:solidFill>
                  <a:srgbClr val="FF0000"/>
                </a:solidFill>
              </a:rPr>
              <a:t>WE wish to suggest a structure for the salt of deoxyribose nucleic acid (D.N.A.). This structure has novel features which are of considerable biological interest.</a:t>
            </a:r>
          </a:p>
          <a:p>
            <a:pPr marL="114300" indent="0">
              <a:buNone/>
            </a:pPr>
            <a:endParaRPr lang="en-US" dirty="0"/>
          </a:p>
          <a:p>
            <a:pPr marL="114300" indent="0">
              <a:buNone/>
            </a:pPr>
            <a:r>
              <a:rPr lang="en-US" dirty="0"/>
              <a:t>A structure for nucleic acid has already been proposed by Pauling and Corey1. They kindly made their manuscript available to us in advance of publication. Their model consists of three intertwined chains, with the phosphates near the </a:t>
            </a:r>
            <a:r>
              <a:rPr lang="en-US" dirty="0" err="1"/>
              <a:t>fibre</a:t>
            </a:r>
            <a:r>
              <a:rPr lang="en-US" dirty="0"/>
              <a:t> axis, and the bases on the outside. In our opinion, this structure is unsatisfactory for two reasons : (1) We believe that the material which gives the X-ray diagrams is the salt, not the free acid. Without the acidic hydrogen atoms it is not clear what forces would hold the structure together, especially as the negatively charged phosphates near the axis will repel each other. (2) Some of the van der Waals distances appear to be too small.</a:t>
            </a:r>
          </a:p>
          <a:p>
            <a:pPr marL="114300" indent="0">
              <a:buNone/>
            </a:pPr>
            <a:endParaRPr lang="en-US" dirty="0"/>
          </a:p>
          <a:p>
            <a:pPr marL="114300" indent="0">
              <a:buNone/>
            </a:pPr>
            <a:r>
              <a:rPr lang="en-US" dirty="0"/>
              <a:t>Another three -chain structure has also been suggested by Fraser (in the press). In his model the phosphates are on the outside and the bases on the inside, linked together by hydrogen bonds. This structure as described is rather ill-defined, and for this reason we shall not comment on it.</a:t>
            </a:r>
          </a:p>
          <a:p>
            <a:pPr marL="114300" indent="0">
              <a:buNone/>
            </a:pPr>
            <a:endParaRPr lang="en-US" dirty="0"/>
          </a:p>
          <a:p>
            <a:pPr marL="114300" indent="0">
              <a:buNone/>
            </a:pPr>
            <a:r>
              <a:rPr lang="en-US" dirty="0"/>
              <a:t>We wish to put forward a radically different structure for the salt of deoxyribose nucleic acid. This structure has two helical chains each coiled round the same axis (see diagram). We have made the usual chemical assumptions, namely, that each chain consists of phosphate di-ester groups joining p-D-deoxy-</a:t>
            </a:r>
            <a:r>
              <a:rPr lang="en-US" dirty="0" err="1"/>
              <a:t>ribofuranose</a:t>
            </a:r>
            <a:r>
              <a:rPr lang="en-US" dirty="0"/>
              <a:t> residues with 3 ',5' linkages….</a:t>
            </a:r>
          </a:p>
          <a:p>
            <a:endParaRPr lang="en-US" dirty="0"/>
          </a:p>
        </p:txBody>
      </p:sp>
    </p:spTree>
    <p:extLst>
      <p:ext uri="{BB962C8B-B14F-4D97-AF65-F5344CB8AC3E}">
        <p14:creationId xmlns:p14="http://schemas.microsoft.com/office/powerpoint/2010/main" val="2396807694"/>
      </p:ext>
    </p:extLst>
  </p:cSld>
  <p:clrMapOvr>
    <a:masterClrMapping/>
  </p:clrMapOvr>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err="1"/>
              <a:t>알파폴드</a:t>
            </a:r>
            <a:r>
              <a:rPr lang="en-US" dirty="0"/>
              <a:t> </a:t>
            </a:r>
            <a:r>
              <a:rPr lang="en-US" dirty="0" err="1"/>
              <a:t>페이퍼</a:t>
            </a:r>
            <a:endParaRPr dirty="0"/>
          </a:p>
        </p:txBody>
      </p:sp>
      <p:sp>
        <p:nvSpPr>
          <p:cNvPr id="179" name="Google Shape;179;p33"/>
          <p:cNvSpPr txBox="1">
            <a:spLocks noGrp="1"/>
          </p:cNvSpPr>
          <p:nvPr>
            <p:ph type="body" idx="1"/>
          </p:nvPr>
        </p:nvSpPr>
        <p:spPr>
          <a:xfrm>
            <a:off x="311700" y="1152475"/>
            <a:ext cx="4481429"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 sz="1100" dirty="0">
                <a:solidFill>
                  <a:srgbClr val="FF0000"/>
                </a:solidFill>
                <a:highlight>
                  <a:srgbClr val="FFFFFF"/>
                </a:highlight>
                <a:latin typeface="Times New Roman"/>
                <a:ea typeface="Times New Roman"/>
                <a:cs typeface="Times New Roman"/>
                <a:sym typeface="Times New Roman"/>
              </a:rPr>
              <a:t>The development of computational methods to predict three-dimensional (3D) protein structures from the protein sequence has proceeded along two complementary paths that focus on either the </a:t>
            </a:r>
            <a:r>
              <a:rPr lang="en" sz="1100" dirty="0">
                <a:solidFill>
                  <a:srgbClr val="FF0000"/>
                </a:solidFill>
                <a:highlight>
                  <a:srgbClr val="FFFF00"/>
                </a:highlight>
                <a:latin typeface="Times New Roman"/>
                <a:ea typeface="Times New Roman"/>
                <a:cs typeface="Times New Roman"/>
                <a:sym typeface="Times New Roman"/>
              </a:rPr>
              <a:t>physical interactions </a:t>
            </a:r>
            <a:r>
              <a:rPr lang="en" sz="1100" dirty="0">
                <a:solidFill>
                  <a:srgbClr val="FF0000"/>
                </a:solidFill>
                <a:highlight>
                  <a:srgbClr val="FFFFFF"/>
                </a:highlight>
                <a:latin typeface="Times New Roman"/>
                <a:ea typeface="Times New Roman"/>
                <a:cs typeface="Times New Roman"/>
                <a:sym typeface="Times New Roman"/>
              </a:rPr>
              <a:t>or the </a:t>
            </a:r>
            <a:r>
              <a:rPr lang="en" sz="1100" dirty="0">
                <a:solidFill>
                  <a:srgbClr val="FF0000"/>
                </a:solidFill>
                <a:highlight>
                  <a:srgbClr val="00FF00"/>
                </a:highlight>
                <a:latin typeface="Times New Roman"/>
                <a:ea typeface="Times New Roman"/>
                <a:cs typeface="Times New Roman"/>
                <a:sym typeface="Times New Roman"/>
              </a:rPr>
              <a:t>evolutionary history</a:t>
            </a:r>
            <a:r>
              <a:rPr lang="en" sz="1100" dirty="0">
                <a:solidFill>
                  <a:srgbClr val="FF0000"/>
                </a:solidFill>
                <a:highlight>
                  <a:srgbClr val="FFFFFF"/>
                </a:highlight>
                <a:latin typeface="Times New Roman"/>
                <a:ea typeface="Times New Roman"/>
                <a:cs typeface="Times New Roman"/>
                <a:sym typeface="Times New Roman"/>
              </a:rPr>
              <a:t>. </a:t>
            </a:r>
            <a:r>
              <a:rPr lang="en" sz="1100" dirty="0">
                <a:solidFill>
                  <a:srgbClr val="222222"/>
                </a:solidFill>
                <a:highlight>
                  <a:srgbClr val="FFFFFF"/>
                </a:highlight>
                <a:latin typeface="Times New Roman"/>
                <a:ea typeface="Times New Roman"/>
                <a:cs typeface="Times New Roman"/>
                <a:sym typeface="Times New Roman"/>
              </a:rPr>
              <a:t>The </a:t>
            </a:r>
            <a:r>
              <a:rPr lang="en" sz="1100" dirty="0">
                <a:solidFill>
                  <a:srgbClr val="222222"/>
                </a:solidFill>
                <a:highlight>
                  <a:srgbClr val="FFFF00"/>
                </a:highlight>
                <a:latin typeface="Times New Roman"/>
                <a:ea typeface="Times New Roman"/>
                <a:cs typeface="Times New Roman"/>
                <a:sym typeface="Times New Roman"/>
              </a:rPr>
              <a:t>physical interaction </a:t>
            </a:r>
            <a:r>
              <a:rPr lang="en" sz="1100" dirty="0" err="1">
                <a:solidFill>
                  <a:srgbClr val="222222"/>
                </a:solidFill>
                <a:highlight>
                  <a:srgbClr val="FFFF00"/>
                </a:highlight>
                <a:latin typeface="Times New Roman"/>
                <a:ea typeface="Times New Roman"/>
                <a:cs typeface="Times New Roman"/>
                <a:sym typeface="Times New Roman"/>
              </a:rPr>
              <a:t>programme</a:t>
            </a:r>
            <a:r>
              <a:rPr lang="en" sz="1100" dirty="0">
                <a:solidFill>
                  <a:srgbClr val="222222"/>
                </a:solidFill>
                <a:highlight>
                  <a:srgbClr val="FFFF00"/>
                </a:highlight>
                <a:latin typeface="Times New Roman"/>
                <a:ea typeface="Times New Roman"/>
                <a:cs typeface="Times New Roman"/>
                <a:sym typeface="Times New Roman"/>
              </a:rPr>
              <a:t> </a:t>
            </a:r>
            <a:r>
              <a:rPr lang="en" sz="1100" dirty="0">
                <a:solidFill>
                  <a:srgbClr val="222222"/>
                </a:solidFill>
                <a:highlight>
                  <a:srgbClr val="FFFFFF"/>
                </a:highlight>
                <a:latin typeface="Times New Roman"/>
                <a:ea typeface="Times New Roman"/>
                <a:cs typeface="Times New Roman"/>
                <a:sym typeface="Times New Roman"/>
              </a:rPr>
              <a:t>heavily integrates our understanding of molecular driving forces into either thermodynamic or kinetic simulation of protein physics</a:t>
            </a:r>
            <a:r>
              <a:rPr lang="en" sz="900" u="sng" dirty="0">
                <a:solidFill>
                  <a:srgbClr val="006699"/>
                </a:solidFill>
                <a:highlight>
                  <a:srgbClr val="FFFFFF"/>
                </a:highlight>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16</a:t>
            </a:r>
            <a:r>
              <a:rPr lang="en" sz="1100" dirty="0">
                <a:solidFill>
                  <a:srgbClr val="222222"/>
                </a:solidFill>
                <a:highlight>
                  <a:srgbClr val="FFFFFF"/>
                </a:highlight>
                <a:latin typeface="Times New Roman"/>
                <a:ea typeface="Times New Roman"/>
                <a:cs typeface="Times New Roman"/>
                <a:sym typeface="Times New Roman"/>
              </a:rPr>
              <a:t> or statistical approximations thereof</a:t>
            </a:r>
            <a:r>
              <a:rPr lang="en" sz="900" u="sng" dirty="0">
                <a:solidFill>
                  <a:srgbClr val="006699"/>
                </a:solidFill>
                <a:highlight>
                  <a:srgbClr val="FFFFFF"/>
                </a:highlight>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17</a:t>
            </a:r>
            <a:r>
              <a:rPr lang="en" sz="1100" dirty="0">
                <a:solidFill>
                  <a:srgbClr val="222222"/>
                </a:solidFill>
                <a:highlight>
                  <a:srgbClr val="FFFFFF"/>
                </a:highlight>
                <a:latin typeface="Times New Roman"/>
                <a:ea typeface="Times New Roman"/>
                <a:cs typeface="Times New Roman"/>
                <a:sym typeface="Times New Roman"/>
              </a:rPr>
              <a:t>. Although theoretically very appealing, this approach has proved highly </a:t>
            </a:r>
            <a:r>
              <a:rPr lang="en" sz="1100" dirty="0">
                <a:solidFill>
                  <a:srgbClr val="222222"/>
                </a:solidFill>
                <a:highlight>
                  <a:srgbClr val="FFFF00"/>
                </a:highlight>
                <a:latin typeface="Times New Roman"/>
                <a:ea typeface="Times New Roman"/>
                <a:cs typeface="Times New Roman"/>
                <a:sym typeface="Times New Roman"/>
              </a:rPr>
              <a:t>challenging</a:t>
            </a:r>
            <a:r>
              <a:rPr lang="en" sz="1100" dirty="0">
                <a:solidFill>
                  <a:srgbClr val="222222"/>
                </a:solidFill>
                <a:highlight>
                  <a:srgbClr val="FFFFFF"/>
                </a:highlight>
                <a:latin typeface="Times New Roman"/>
                <a:ea typeface="Times New Roman"/>
                <a:cs typeface="Times New Roman"/>
                <a:sym typeface="Times New Roman"/>
              </a:rPr>
              <a:t> for even moderate-sized proteins due to the </a:t>
            </a:r>
            <a:r>
              <a:rPr lang="en" sz="1100" dirty="0">
                <a:solidFill>
                  <a:srgbClr val="222222"/>
                </a:solidFill>
                <a:highlight>
                  <a:srgbClr val="FFFF00"/>
                </a:highlight>
                <a:latin typeface="Times New Roman"/>
                <a:ea typeface="Times New Roman"/>
                <a:cs typeface="Times New Roman"/>
                <a:sym typeface="Times New Roman"/>
              </a:rPr>
              <a:t>computational intractability </a:t>
            </a:r>
            <a:r>
              <a:rPr lang="en" sz="1100" dirty="0">
                <a:solidFill>
                  <a:srgbClr val="222222"/>
                </a:solidFill>
                <a:highlight>
                  <a:srgbClr val="FFFFFF"/>
                </a:highlight>
                <a:latin typeface="Times New Roman"/>
                <a:ea typeface="Times New Roman"/>
                <a:cs typeface="Times New Roman"/>
                <a:sym typeface="Times New Roman"/>
              </a:rPr>
              <a:t>of molecular simulation, the context dependence of protein stability and the difficulty of producing sufficiently accurate models of protein physics. </a:t>
            </a:r>
            <a:r>
              <a:rPr lang="en" sz="1100" dirty="0">
                <a:solidFill>
                  <a:srgbClr val="222222"/>
                </a:solidFill>
                <a:highlight>
                  <a:srgbClr val="00FF00"/>
                </a:highlight>
                <a:latin typeface="Times New Roman"/>
                <a:ea typeface="Times New Roman"/>
                <a:cs typeface="Times New Roman"/>
                <a:sym typeface="Times New Roman"/>
              </a:rPr>
              <a:t>The evolutionary </a:t>
            </a:r>
            <a:r>
              <a:rPr lang="en" sz="1100" dirty="0" err="1">
                <a:solidFill>
                  <a:srgbClr val="222222"/>
                </a:solidFill>
                <a:highlight>
                  <a:srgbClr val="00FF00"/>
                </a:highlight>
                <a:latin typeface="Times New Roman"/>
                <a:ea typeface="Times New Roman"/>
                <a:cs typeface="Times New Roman"/>
                <a:sym typeface="Times New Roman"/>
              </a:rPr>
              <a:t>programm</a:t>
            </a:r>
            <a:r>
              <a:rPr lang="en" sz="1100" dirty="0" err="1">
                <a:solidFill>
                  <a:srgbClr val="222222"/>
                </a:solidFill>
                <a:highlight>
                  <a:srgbClr val="FFFFFF"/>
                </a:highlight>
                <a:latin typeface="Times New Roman"/>
                <a:ea typeface="Times New Roman"/>
                <a:cs typeface="Times New Roman"/>
                <a:sym typeface="Times New Roman"/>
              </a:rPr>
              <a:t>e</a:t>
            </a:r>
            <a:r>
              <a:rPr lang="en" sz="1100" dirty="0">
                <a:solidFill>
                  <a:srgbClr val="222222"/>
                </a:solidFill>
                <a:highlight>
                  <a:srgbClr val="FFFFFF"/>
                </a:highlight>
                <a:latin typeface="Times New Roman"/>
                <a:ea typeface="Times New Roman"/>
                <a:cs typeface="Times New Roman"/>
                <a:sym typeface="Times New Roman"/>
              </a:rPr>
              <a:t> has provided an alternative in recent years, in which the constraints on protein structure are derived from </a:t>
            </a:r>
            <a:r>
              <a:rPr lang="en" sz="1100" dirty="0">
                <a:solidFill>
                  <a:srgbClr val="222222"/>
                </a:solidFill>
                <a:highlight>
                  <a:srgbClr val="00FF00"/>
                </a:highlight>
                <a:latin typeface="Times New Roman"/>
                <a:ea typeface="Times New Roman"/>
                <a:cs typeface="Times New Roman"/>
                <a:sym typeface="Times New Roman"/>
              </a:rPr>
              <a:t>bioinformatics analysis </a:t>
            </a:r>
            <a:r>
              <a:rPr lang="en" sz="1100" dirty="0">
                <a:solidFill>
                  <a:srgbClr val="222222"/>
                </a:solidFill>
                <a:highlight>
                  <a:srgbClr val="FFFFFF"/>
                </a:highlight>
                <a:latin typeface="Times New Roman"/>
                <a:ea typeface="Times New Roman"/>
                <a:cs typeface="Times New Roman"/>
                <a:sym typeface="Times New Roman"/>
              </a:rPr>
              <a:t>of the evolutionary history of proteins, homology to solved structures</a:t>
            </a:r>
            <a:r>
              <a:rPr lang="en" sz="900" u="sng" dirty="0">
                <a:solidFill>
                  <a:srgbClr val="006699"/>
                </a:solidFill>
                <a:highlight>
                  <a:srgbClr val="FFFFFF"/>
                </a:highlight>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18</a:t>
            </a:r>
            <a:r>
              <a:rPr lang="en" sz="900" dirty="0">
                <a:solidFill>
                  <a:srgbClr val="222222"/>
                </a:solidFill>
                <a:highlight>
                  <a:srgbClr val="FFFFFF"/>
                </a:highlight>
                <a:latin typeface="Times New Roman"/>
                <a:ea typeface="Times New Roman"/>
                <a:cs typeface="Times New Roman"/>
                <a:sym typeface="Times New Roman"/>
              </a:rPr>
              <a:t>,</a:t>
            </a:r>
            <a:r>
              <a:rPr lang="en" sz="900" u="sng" dirty="0">
                <a:solidFill>
                  <a:srgbClr val="006699"/>
                </a:solidFill>
                <a:highlight>
                  <a:srgbClr val="FFFFFF"/>
                </a:highlight>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19</a:t>
            </a:r>
            <a:r>
              <a:rPr lang="en" sz="1100" dirty="0">
                <a:solidFill>
                  <a:srgbClr val="222222"/>
                </a:solidFill>
                <a:highlight>
                  <a:srgbClr val="FFFFFF"/>
                </a:highlight>
                <a:latin typeface="Times New Roman"/>
                <a:ea typeface="Times New Roman"/>
                <a:cs typeface="Times New Roman"/>
                <a:sym typeface="Times New Roman"/>
              </a:rPr>
              <a:t> and pairwise evolutionary correlations</a:t>
            </a:r>
            <a:r>
              <a:rPr lang="en" sz="900" u="sng" dirty="0">
                <a:solidFill>
                  <a:srgbClr val="006699"/>
                </a:solidFill>
                <a:highlight>
                  <a:srgbClr val="FFFFFF"/>
                </a:highlight>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20</a:t>
            </a:r>
            <a:r>
              <a:rPr lang="en" sz="900" dirty="0">
                <a:solidFill>
                  <a:srgbClr val="222222"/>
                </a:solidFill>
                <a:highlight>
                  <a:srgbClr val="FFFFFF"/>
                </a:highlight>
                <a:latin typeface="Times New Roman"/>
                <a:ea typeface="Times New Roman"/>
                <a:cs typeface="Times New Roman"/>
                <a:sym typeface="Times New Roman"/>
              </a:rPr>
              <a:t>,</a:t>
            </a:r>
            <a:r>
              <a:rPr lang="en" sz="900" u="sng" dirty="0">
                <a:solidFill>
                  <a:srgbClr val="006699"/>
                </a:solidFill>
                <a:highlight>
                  <a:srgbClr val="FFFFFF"/>
                </a:highlight>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21</a:t>
            </a:r>
            <a:r>
              <a:rPr lang="en" sz="900" dirty="0">
                <a:solidFill>
                  <a:srgbClr val="222222"/>
                </a:solidFill>
                <a:highlight>
                  <a:srgbClr val="FFFFFF"/>
                </a:highlight>
                <a:latin typeface="Times New Roman"/>
                <a:ea typeface="Times New Roman"/>
                <a:cs typeface="Times New Roman"/>
                <a:sym typeface="Times New Roman"/>
              </a:rPr>
              <a:t>,</a:t>
            </a:r>
            <a:r>
              <a:rPr lang="en" sz="900" u="sng" dirty="0">
                <a:solidFill>
                  <a:srgbClr val="006699"/>
                </a:solidFill>
                <a:highlight>
                  <a:srgbClr val="FFFFFF"/>
                </a:highlight>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22</a:t>
            </a:r>
            <a:r>
              <a:rPr lang="en" sz="900" dirty="0">
                <a:solidFill>
                  <a:srgbClr val="222222"/>
                </a:solidFill>
                <a:highlight>
                  <a:srgbClr val="FFFFFF"/>
                </a:highlight>
                <a:latin typeface="Times New Roman"/>
                <a:ea typeface="Times New Roman"/>
                <a:cs typeface="Times New Roman"/>
                <a:sym typeface="Times New Roman"/>
              </a:rPr>
              <a:t>,</a:t>
            </a:r>
            <a:r>
              <a:rPr lang="en" sz="900" u="sng" dirty="0">
                <a:solidFill>
                  <a:srgbClr val="006699"/>
                </a:solidFill>
                <a:highlight>
                  <a:srgbClr val="FFFFFF"/>
                </a:highlight>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23</a:t>
            </a:r>
            <a:r>
              <a:rPr lang="en" sz="900" dirty="0">
                <a:solidFill>
                  <a:srgbClr val="222222"/>
                </a:solidFill>
                <a:highlight>
                  <a:srgbClr val="FFFFFF"/>
                </a:highlight>
                <a:latin typeface="Times New Roman"/>
                <a:ea typeface="Times New Roman"/>
                <a:cs typeface="Times New Roman"/>
                <a:sym typeface="Times New Roman"/>
              </a:rPr>
              <a:t>,</a:t>
            </a:r>
            <a:r>
              <a:rPr lang="en" sz="900" u="sng" dirty="0">
                <a:solidFill>
                  <a:srgbClr val="006699"/>
                </a:solidFill>
                <a:highlight>
                  <a:srgbClr val="FFFFFF"/>
                </a:highlight>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24</a:t>
            </a:r>
            <a:r>
              <a:rPr lang="en" sz="1100" dirty="0">
                <a:solidFill>
                  <a:srgbClr val="222222"/>
                </a:solidFill>
                <a:highlight>
                  <a:srgbClr val="FFFFFF"/>
                </a:highlight>
                <a:latin typeface="Times New Roman"/>
                <a:ea typeface="Times New Roman"/>
                <a:cs typeface="Times New Roman"/>
                <a:sym typeface="Times New Roman"/>
              </a:rPr>
              <a:t>. This bioinformatics approach has benefited greatly from the steady growth of experimental protein structures deposited in the Protein Data Bank (PDB)</a:t>
            </a:r>
            <a:r>
              <a:rPr lang="en" sz="900" u="sng" dirty="0">
                <a:solidFill>
                  <a:srgbClr val="006699"/>
                </a:solidFill>
                <a:highlight>
                  <a:srgbClr val="FFFFFF"/>
                </a:highlight>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5</a:t>
            </a:r>
            <a:r>
              <a:rPr lang="en" sz="1100" dirty="0">
                <a:solidFill>
                  <a:srgbClr val="222222"/>
                </a:solidFill>
                <a:highlight>
                  <a:srgbClr val="FFFFFF"/>
                </a:highlight>
                <a:latin typeface="Times New Roman"/>
                <a:ea typeface="Times New Roman"/>
                <a:cs typeface="Times New Roman"/>
                <a:sym typeface="Times New Roman"/>
              </a:rPr>
              <a:t>, the explosion of genomic sequencing and the rapid development of deep learning techniques to interpret these correlations. </a:t>
            </a:r>
            <a:r>
              <a:rPr lang="en" sz="1100" dirty="0">
                <a:solidFill>
                  <a:schemeClr val="accent1"/>
                </a:solidFill>
                <a:highlight>
                  <a:srgbClr val="FFFFFF"/>
                </a:highlight>
                <a:latin typeface="Times New Roman"/>
                <a:ea typeface="Times New Roman"/>
                <a:cs typeface="Times New Roman"/>
                <a:sym typeface="Times New Roman"/>
              </a:rPr>
              <a:t>Despite these advances, contemporary physical and evolutionary-history-based approaches produce predictions that are far short of experimental accuracy in the majority of cases in which a close homologue has not been solved experimentally and this has limited their utility for many biological applications</a:t>
            </a:r>
            <a:r>
              <a:rPr lang="en" sz="1100" dirty="0">
                <a:solidFill>
                  <a:srgbClr val="222222"/>
                </a:solidFill>
                <a:highlight>
                  <a:srgbClr val="FFFFFF"/>
                </a:highlight>
                <a:latin typeface="Times New Roman"/>
                <a:ea typeface="Times New Roman"/>
                <a:cs typeface="Times New Roman"/>
                <a:sym typeface="Times New Roman"/>
              </a:rPr>
              <a:t>.</a:t>
            </a:r>
            <a:endParaRPr sz="1600" dirty="0"/>
          </a:p>
        </p:txBody>
      </p:sp>
      <p:sp>
        <p:nvSpPr>
          <p:cNvPr id="3" name="TextBox 2">
            <a:extLst>
              <a:ext uri="{FF2B5EF4-FFF2-40B4-BE49-F238E27FC236}">
                <a16:creationId xmlns:a16="http://schemas.microsoft.com/office/drawing/2014/main" id="{86B1DFA9-2C12-BB06-62E7-F19F223F8C5A}"/>
              </a:ext>
            </a:extLst>
          </p:cNvPr>
          <p:cNvSpPr txBox="1"/>
          <p:nvPr/>
        </p:nvSpPr>
        <p:spPr>
          <a:xfrm>
            <a:off x="4852895" y="1152475"/>
            <a:ext cx="3830917" cy="2123658"/>
          </a:xfrm>
          <a:prstGeom prst="rect">
            <a:avLst/>
          </a:prstGeom>
          <a:noFill/>
        </p:spPr>
        <p:txBody>
          <a:bodyPr wrap="square">
            <a:spAutoFit/>
          </a:bodyPr>
          <a:lstStyle/>
          <a:p>
            <a:r>
              <a:rPr lang="en-US" sz="1100" b="0" i="0" dirty="0">
                <a:solidFill>
                  <a:srgbClr val="FF0000"/>
                </a:solidFill>
                <a:effectLst/>
                <a:latin typeface="Harding"/>
              </a:rPr>
              <a:t>In this study, we develop the first, to our knowledge, computational approach capable of predicting protein structures to near experimental accuracy in a majority of cases. </a:t>
            </a:r>
            <a:r>
              <a:rPr lang="en-US" sz="1100" b="0" i="0" dirty="0">
                <a:solidFill>
                  <a:srgbClr val="222222"/>
                </a:solidFill>
                <a:effectLst/>
                <a:latin typeface="Harding"/>
              </a:rPr>
              <a:t>The neural network AlphaFold that we developed was entered into the CASP14 assessment (May–July 2020; entered under the team name ‘AlphaFold2’ and a completely different model from our CASP13 AlphaFold system</a:t>
            </a:r>
            <a:r>
              <a:rPr lang="en-US" sz="1100" b="0" i="0" baseline="30000" dirty="0">
                <a:solidFill>
                  <a:srgbClr val="006699"/>
                </a:solidFill>
                <a:effectLst/>
                <a:latin typeface="Harding"/>
                <a:hlinkClick r:id="rId14" tooltip="Senior, A. W. et al. Improved protein structure prediction using potentials from deep learning. Nature 577, 706–710 (2020)."/>
              </a:rPr>
              <a:t>10</a:t>
            </a:r>
            <a:r>
              <a:rPr lang="en-US" sz="1100" b="0" i="0" dirty="0">
                <a:solidFill>
                  <a:srgbClr val="222222"/>
                </a:solidFill>
                <a:effectLst/>
                <a:latin typeface="Harding"/>
              </a:rPr>
              <a:t>). The CASP assessment is carried out biennially using recently solved structures that have not been deposited in the PDB or publicly disclosed so that it is a blind test for the participating methods, and has long served as the gold-standard assessment for the accuracy of structure prediction</a:t>
            </a:r>
            <a:r>
              <a:rPr lang="en-US" sz="1100" b="0" i="0" baseline="30000" dirty="0">
                <a:solidFill>
                  <a:srgbClr val="006699"/>
                </a:solidFill>
                <a:effectLst/>
                <a:latin typeface="Harding"/>
                <a:hlinkClick r:id="rId15" tooltip="Moult, J., Pedersen, J. T., Judson, R. &amp; Fidelis, K. A large-scale experiment to assess protein structure prediction methods. Proteins 23, ii–iv (1995)."/>
              </a:rPr>
              <a:t>25</a:t>
            </a:r>
            <a:r>
              <a:rPr lang="en-US" sz="1100" b="0" i="0" baseline="30000" dirty="0">
                <a:solidFill>
                  <a:srgbClr val="222222"/>
                </a:solidFill>
                <a:effectLst/>
                <a:latin typeface="Harding"/>
              </a:rPr>
              <a:t>,</a:t>
            </a:r>
            <a:r>
              <a:rPr lang="en-US" sz="1100" b="0" i="0" baseline="30000" dirty="0">
                <a:solidFill>
                  <a:srgbClr val="006699"/>
                </a:solidFill>
                <a:effectLst/>
                <a:latin typeface="Harding"/>
                <a:hlinkClick r:id="rId16" tooltip="Kryshtafovych, A., Schwede, T., Topf, M., Fidelis, K. &amp; Moult, J. Critical assessment of methods of protein structure prediction (CASP)-round XIII. Proteins 87, 1011–1020 (2019)."/>
              </a:rPr>
              <a:t>26</a:t>
            </a:r>
            <a:r>
              <a:rPr lang="en-US" sz="1100" b="0" i="0" dirty="0">
                <a:solidFill>
                  <a:srgbClr val="222222"/>
                </a:solidFill>
                <a:effectLst/>
                <a:latin typeface="Harding"/>
              </a:rPr>
              <a:t>.</a:t>
            </a:r>
            <a:endParaRPr lang="en-US" sz="1100" dirty="0"/>
          </a:p>
        </p:txBody>
      </p:sp>
    </p:spTree>
  </p:cSld>
  <p:clrMapOvr>
    <a:masterClrMapping/>
  </p:clrMapOvr>
  <p:extLst>
    <p:ext uri="{6950BFC3-D8DA-4A85-94F7-54DA5524770B}">
      <p188:commentRel xmlns:p188="http://schemas.microsoft.com/office/powerpoint/2018/8/main" r:id="rId3"/>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6" name="Google Shape;186;p34"/>
          <p:cNvPicPr preferRelativeResize="0"/>
          <p:nvPr/>
        </p:nvPicPr>
        <p:blipFill>
          <a:blip r:embed="rId3">
            <a:alphaModFix/>
          </a:blip>
          <a:stretch>
            <a:fillRect/>
          </a:stretch>
        </p:blipFill>
        <p:spPr>
          <a:xfrm>
            <a:off x="1565998" y="445025"/>
            <a:ext cx="5974098" cy="39613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3" name="Google Shape;193;p35"/>
          <p:cNvPicPr preferRelativeResize="0"/>
          <p:nvPr/>
        </p:nvPicPr>
        <p:blipFill>
          <a:blip r:embed="rId3">
            <a:alphaModFix/>
          </a:blip>
          <a:stretch>
            <a:fillRect/>
          </a:stretch>
        </p:blipFill>
        <p:spPr>
          <a:xfrm>
            <a:off x="1437200" y="646824"/>
            <a:ext cx="6433377" cy="36093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200" name="Google Shape;200;p36"/>
          <p:cNvPicPr preferRelativeResize="0"/>
          <p:nvPr/>
        </p:nvPicPr>
        <p:blipFill>
          <a:blip r:embed="rId3">
            <a:alphaModFix/>
          </a:blip>
          <a:stretch>
            <a:fillRect/>
          </a:stretch>
        </p:blipFill>
        <p:spPr>
          <a:xfrm>
            <a:off x="1211699" y="0"/>
            <a:ext cx="6720602" cy="51435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5" name="Google Shape;205;p37"/>
          <p:cNvPicPr preferRelativeResize="0"/>
          <p:nvPr/>
        </p:nvPicPr>
        <p:blipFill>
          <a:blip r:embed="rId3">
            <a:alphaModFix/>
          </a:blip>
          <a:stretch>
            <a:fillRect/>
          </a:stretch>
        </p:blipFill>
        <p:spPr>
          <a:xfrm>
            <a:off x="1327575" y="2667152"/>
            <a:ext cx="6329882" cy="1254844"/>
          </a:xfrm>
          <a:prstGeom prst="rect">
            <a:avLst/>
          </a:prstGeom>
          <a:noFill/>
          <a:ln>
            <a:noFill/>
          </a:ln>
        </p:spPr>
      </p:pic>
      <p:pic>
        <p:nvPicPr>
          <p:cNvPr id="206" name="Google Shape;206;p37"/>
          <p:cNvPicPr preferRelativeResize="0"/>
          <p:nvPr/>
        </p:nvPicPr>
        <p:blipFill>
          <a:blip r:embed="rId4">
            <a:alphaModFix/>
          </a:blip>
          <a:stretch>
            <a:fillRect/>
          </a:stretch>
        </p:blipFill>
        <p:spPr>
          <a:xfrm>
            <a:off x="1342666" y="758697"/>
            <a:ext cx="6329882" cy="185754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8"/>
          <p:cNvPicPr preferRelativeResize="0"/>
          <p:nvPr/>
        </p:nvPicPr>
        <p:blipFill>
          <a:blip r:embed="rId3">
            <a:alphaModFix/>
          </a:blip>
          <a:stretch>
            <a:fillRect/>
          </a:stretch>
        </p:blipFill>
        <p:spPr>
          <a:xfrm>
            <a:off x="3940499" y="3077850"/>
            <a:ext cx="1498250" cy="1689900"/>
          </a:xfrm>
          <a:prstGeom prst="rect">
            <a:avLst/>
          </a:prstGeom>
          <a:noFill/>
          <a:ln>
            <a:noFill/>
          </a:ln>
        </p:spPr>
      </p:pic>
      <p:pic>
        <p:nvPicPr>
          <p:cNvPr id="212" name="Google Shape;212;p38"/>
          <p:cNvPicPr preferRelativeResize="0"/>
          <p:nvPr/>
        </p:nvPicPr>
        <p:blipFill>
          <a:blip r:embed="rId4">
            <a:alphaModFix/>
          </a:blip>
          <a:stretch>
            <a:fillRect/>
          </a:stretch>
        </p:blipFill>
        <p:spPr>
          <a:xfrm>
            <a:off x="2547500" y="445032"/>
            <a:ext cx="3714374" cy="1381626"/>
          </a:xfrm>
          <a:prstGeom prst="rect">
            <a:avLst/>
          </a:prstGeom>
          <a:noFill/>
          <a:ln>
            <a:noFill/>
          </a:ln>
        </p:spPr>
      </p:pic>
      <p:pic>
        <p:nvPicPr>
          <p:cNvPr id="213" name="Google Shape;213;p38"/>
          <p:cNvPicPr preferRelativeResize="0"/>
          <p:nvPr/>
        </p:nvPicPr>
        <p:blipFill>
          <a:blip r:embed="rId5">
            <a:alphaModFix/>
          </a:blip>
          <a:stretch>
            <a:fillRect/>
          </a:stretch>
        </p:blipFill>
        <p:spPr>
          <a:xfrm>
            <a:off x="1443276" y="1567821"/>
            <a:ext cx="6184801" cy="15310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9"/>
          <p:cNvSpPr txBox="1">
            <a:spLocks noGrp="1"/>
          </p:cNvSpPr>
          <p:nvPr>
            <p:ph type="body" idx="1"/>
          </p:nvPr>
        </p:nvSpPr>
        <p:spPr>
          <a:xfrm>
            <a:off x="1761500" y="1809815"/>
            <a:ext cx="5856300" cy="2348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19" name="Google Shape;219;p39"/>
          <p:cNvPicPr preferRelativeResize="0"/>
          <p:nvPr/>
        </p:nvPicPr>
        <p:blipFill>
          <a:blip r:embed="rId3">
            <a:alphaModFix/>
          </a:blip>
          <a:stretch>
            <a:fillRect/>
          </a:stretch>
        </p:blipFill>
        <p:spPr>
          <a:xfrm>
            <a:off x="1761500" y="764850"/>
            <a:ext cx="5833902" cy="3535100"/>
          </a:xfrm>
          <a:prstGeom prst="rect">
            <a:avLst/>
          </a:prstGeom>
          <a:noFill/>
          <a:ln>
            <a:noFill/>
          </a:ln>
        </p:spPr>
      </p:pic>
      <p:pic>
        <p:nvPicPr>
          <p:cNvPr id="220" name="Google Shape;220;p39"/>
          <p:cNvPicPr preferRelativeResize="0"/>
          <p:nvPr/>
        </p:nvPicPr>
        <p:blipFill>
          <a:blip r:embed="rId4">
            <a:alphaModFix/>
          </a:blip>
          <a:stretch>
            <a:fillRect/>
          </a:stretch>
        </p:blipFill>
        <p:spPr>
          <a:xfrm>
            <a:off x="75724" y="1632250"/>
            <a:ext cx="1498250" cy="16899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40"/>
          <p:cNvPicPr preferRelativeResize="0"/>
          <p:nvPr/>
        </p:nvPicPr>
        <p:blipFill>
          <a:blip r:embed="rId3">
            <a:alphaModFix/>
          </a:blip>
          <a:stretch>
            <a:fillRect/>
          </a:stretch>
        </p:blipFill>
        <p:spPr>
          <a:xfrm>
            <a:off x="1365550" y="277300"/>
            <a:ext cx="6006451" cy="3053084"/>
          </a:xfrm>
          <a:prstGeom prst="rect">
            <a:avLst/>
          </a:prstGeom>
          <a:noFill/>
          <a:ln>
            <a:noFill/>
          </a:ln>
        </p:spPr>
      </p:pic>
      <p:pic>
        <p:nvPicPr>
          <p:cNvPr id="226" name="Google Shape;226;p40"/>
          <p:cNvPicPr preferRelativeResize="0"/>
          <p:nvPr/>
        </p:nvPicPr>
        <p:blipFill>
          <a:blip r:embed="rId4">
            <a:alphaModFix/>
          </a:blip>
          <a:stretch>
            <a:fillRect/>
          </a:stretch>
        </p:blipFill>
        <p:spPr>
          <a:xfrm>
            <a:off x="1459625" y="3330385"/>
            <a:ext cx="5985224" cy="16891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340EF-8511-7861-7796-94EAA288E650}"/>
              </a:ext>
            </a:extLst>
          </p:cNvPr>
          <p:cNvSpPr>
            <a:spLocks noGrp="1"/>
          </p:cNvSpPr>
          <p:nvPr>
            <p:ph type="title"/>
          </p:nvPr>
        </p:nvSpPr>
        <p:spPr>
          <a:xfrm>
            <a:off x="509407" y="2150850"/>
            <a:ext cx="8520600" cy="841800"/>
          </a:xfrm>
        </p:spPr>
        <p:txBody>
          <a:bodyPr/>
          <a:lstStyle/>
          <a:p>
            <a:r>
              <a:rPr lang="ko-KR" altLang="en-US" dirty="0"/>
              <a:t>₩</a:t>
            </a:r>
            <a:endParaRPr lang="en-US" dirty="0"/>
          </a:p>
        </p:txBody>
      </p:sp>
      <p:pic>
        <p:nvPicPr>
          <p:cNvPr id="3" name="Picture 2">
            <a:extLst>
              <a:ext uri="{FF2B5EF4-FFF2-40B4-BE49-F238E27FC236}">
                <a16:creationId xmlns:a16="http://schemas.microsoft.com/office/drawing/2014/main" id="{F69C1483-2F03-F093-94F9-234745EB8371}"/>
              </a:ext>
            </a:extLst>
          </p:cNvPr>
          <p:cNvPicPr>
            <a:picLocks noChangeAspect="1"/>
          </p:cNvPicPr>
          <p:nvPr/>
        </p:nvPicPr>
        <p:blipFill>
          <a:blip r:embed="rId2"/>
          <a:stretch>
            <a:fillRect/>
          </a:stretch>
        </p:blipFill>
        <p:spPr>
          <a:xfrm>
            <a:off x="197707" y="0"/>
            <a:ext cx="2646904" cy="2652584"/>
          </a:xfrm>
          <a:prstGeom prst="rect">
            <a:avLst/>
          </a:prstGeom>
        </p:spPr>
      </p:pic>
      <p:pic>
        <p:nvPicPr>
          <p:cNvPr id="4" name="Picture 3">
            <a:extLst>
              <a:ext uri="{FF2B5EF4-FFF2-40B4-BE49-F238E27FC236}">
                <a16:creationId xmlns:a16="http://schemas.microsoft.com/office/drawing/2014/main" id="{5D8E218D-A731-2F12-CA7B-E9942B142976}"/>
              </a:ext>
            </a:extLst>
          </p:cNvPr>
          <p:cNvPicPr>
            <a:picLocks noChangeAspect="1"/>
          </p:cNvPicPr>
          <p:nvPr/>
        </p:nvPicPr>
        <p:blipFill>
          <a:blip r:embed="rId3"/>
          <a:stretch>
            <a:fillRect/>
          </a:stretch>
        </p:blipFill>
        <p:spPr>
          <a:xfrm>
            <a:off x="2844610" y="0"/>
            <a:ext cx="2790069" cy="2939078"/>
          </a:xfrm>
          <a:prstGeom prst="rect">
            <a:avLst/>
          </a:prstGeom>
        </p:spPr>
      </p:pic>
      <p:pic>
        <p:nvPicPr>
          <p:cNvPr id="5" name="Picture 4">
            <a:extLst>
              <a:ext uri="{FF2B5EF4-FFF2-40B4-BE49-F238E27FC236}">
                <a16:creationId xmlns:a16="http://schemas.microsoft.com/office/drawing/2014/main" id="{54FCD878-8C64-E418-9213-13890609BBC2}"/>
              </a:ext>
            </a:extLst>
          </p:cNvPr>
          <p:cNvPicPr>
            <a:picLocks noChangeAspect="1"/>
          </p:cNvPicPr>
          <p:nvPr/>
        </p:nvPicPr>
        <p:blipFill>
          <a:blip r:embed="rId4"/>
          <a:srcRect l="14262" r="20033"/>
          <a:stretch>
            <a:fillRect/>
          </a:stretch>
        </p:blipFill>
        <p:spPr>
          <a:xfrm>
            <a:off x="5634679" y="-7023"/>
            <a:ext cx="3377513" cy="5157546"/>
          </a:xfrm>
          <a:prstGeom prst="rect">
            <a:avLst/>
          </a:prstGeom>
        </p:spPr>
      </p:pic>
      <p:pic>
        <p:nvPicPr>
          <p:cNvPr id="6" name="Picture 5">
            <a:extLst>
              <a:ext uri="{FF2B5EF4-FFF2-40B4-BE49-F238E27FC236}">
                <a16:creationId xmlns:a16="http://schemas.microsoft.com/office/drawing/2014/main" id="{906B182A-D5EC-EF45-0D45-C07C9788334B}"/>
              </a:ext>
            </a:extLst>
          </p:cNvPr>
          <p:cNvPicPr>
            <a:picLocks noChangeAspect="1"/>
          </p:cNvPicPr>
          <p:nvPr/>
        </p:nvPicPr>
        <p:blipFill>
          <a:blip r:embed="rId5"/>
          <a:srcRect t="4297"/>
          <a:stretch>
            <a:fillRect/>
          </a:stretch>
        </p:blipFill>
        <p:spPr>
          <a:xfrm>
            <a:off x="197707" y="2298357"/>
            <a:ext cx="2907957" cy="2845142"/>
          </a:xfrm>
          <a:prstGeom prst="rect">
            <a:avLst/>
          </a:prstGeom>
        </p:spPr>
      </p:pic>
      <p:pic>
        <p:nvPicPr>
          <p:cNvPr id="7" name="Picture 6">
            <a:extLst>
              <a:ext uri="{FF2B5EF4-FFF2-40B4-BE49-F238E27FC236}">
                <a16:creationId xmlns:a16="http://schemas.microsoft.com/office/drawing/2014/main" id="{16B7BA5C-FDB2-D1E3-951B-E8863A560166}"/>
              </a:ext>
            </a:extLst>
          </p:cNvPr>
          <p:cNvPicPr>
            <a:picLocks noChangeAspect="1"/>
          </p:cNvPicPr>
          <p:nvPr/>
        </p:nvPicPr>
        <p:blipFill>
          <a:blip r:embed="rId6"/>
          <a:srcRect t="12690"/>
          <a:stretch>
            <a:fillRect/>
          </a:stretch>
        </p:blipFill>
        <p:spPr>
          <a:xfrm>
            <a:off x="3105664" y="2939077"/>
            <a:ext cx="2529016" cy="2204421"/>
          </a:xfrm>
          <a:prstGeom prst="rect">
            <a:avLst/>
          </a:prstGeom>
        </p:spPr>
      </p:pic>
      <p:pic>
        <p:nvPicPr>
          <p:cNvPr id="8" name="Picture 7">
            <a:extLst>
              <a:ext uri="{FF2B5EF4-FFF2-40B4-BE49-F238E27FC236}">
                <a16:creationId xmlns:a16="http://schemas.microsoft.com/office/drawing/2014/main" id="{177829F8-5186-110C-C901-A3C89C1B797D}"/>
              </a:ext>
            </a:extLst>
          </p:cNvPr>
          <p:cNvPicPr>
            <a:picLocks noChangeAspect="1"/>
          </p:cNvPicPr>
          <p:nvPr/>
        </p:nvPicPr>
        <p:blipFill>
          <a:blip r:embed="rId7"/>
          <a:srcRect l="17402" t="13879" r="13894" b="33596"/>
          <a:stretch>
            <a:fillRect/>
          </a:stretch>
        </p:blipFill>
        <p:spPr>
          <a:xfrm>
            <a:off x="6679547" y="3401656"/>
            <a:ext cx="2332645" cy="1741843"/>
          </a:xfrm>
          <a:prstGeom prst="rect">
            <a:avLst/>
          </a:prstGeom>
        </p:spPr>
      </p:pic>
    </p:spTree>
    <p:extLst>
      <p:ext uri="{BB962C8B-B14F-4D97-AF65-F5344CB8AC3E}">
        <p14:creationId xmlns:p14="http://schemas.microsoft.com/office/powerpoint/2010/main" val="3605817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41"/>
          <p:cNvPicPr preferRelativeResize="0"/>
          <p:nvPr/>
        </p:nvPicPr>
        <p:blipFill>
          <a:blip r:embed="rId3">
            <a:alphaModFix/>
          </a:blip>
          <a:stretch>
            <a:fillRect/>
          </a:stretch>
        </p:blipFill>
        <p:spPr>
          <a:xfrm>
            <a:off x="2160984" y="0"/>
            <a:ext cx="4822032" cy="51435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36" name="Google Shape;236;p42"/>
          <p:cNvPicPr preferRelativeResize="0"/>
          <p:nvPr/>
        </p:nvPicPr>
        <p:blipFill>
          <a:blip r:embed="rId3">
            <a:alphaModFix/>
          </a:blip>
          <a:stretch>
            <a:fillRect/>
          </a:stretch>
        </p:blipFill>
        <p:spPr>
          <a:xfrm>
            <a:off x="1149398" y="632175"/>
            <a:ext cx="6552525" cy="39545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Topic Sentence-Development</a:t>
            </a:r>
            <a:endParaRPr/>
          </a:p>
        </p:txBody>
      </p:sp>
      <p:pic>
        <p:nvPicPr>
          <p:cNvPr id="242" name="Google Shape;242;p43"/>
          <p:cNvPicPr preferRelativeResize="0"/>
          <p:nvPr/>
        </p:nvPicPr>
        <p:blipFill>
          <a:blip r:embed="rId3">
            <a:alphaModFix/>
          </a:blip>
          <a:stretch>
            <a:fillRect/>
          </a:stretch>
        </p:blipFill>
        <p:spPr>
          <a:xfrm>
            <a:off x="154175" y="150000"/>
            <a:ext cx="1756901" cy="1064775"/>
          </a:xfrm>
          <a:prstGeom prst="rect">
            <a:avLst/>
          </a:prstGeom>
          <a:noFill/>
          <a:ln>
            <a:noFill/>
          </a:ln>
        </p:spPr>
      </p:pic>
      <p:pic>
        <p:nvPicPr>
          <p:cNvPr id="243" name="Google Shape;243;p43"/>
          <p:cNvPicPr preferRelativeResize="0"/>
          <p:nvPr/>
        </p:nvPicPr>
        <p:blipFill>
          <a:blip r:embed="rId4">
            <a:alphaModFix/>
          </a:blip>
          <a:stretch>
            <a:fillRect/>
          </a:stretch>
        </p:blipFill>
        <p:spPr>
          <a:xfrm>
            <a:off x="71450" y="1606723"/>
            <a:ext cx="4232650" cy="1597925"/>
          </a:xfrm>
          <a:prstGeom prst="rect">
            <a:avLst/>
          </a:prstGeom>
          <a:noFill/>
          <a:ln>
            <a:noFill/>
          </a:ln>
        </p:spPr>
      </p:pic>
      <p:pic>
        <p:nvPicPr>
          <p:cNvPr id="244" name="Google Shape;244;p43"/>
          <p:cNvPicPr preferRelativeResize="0"/>
          <p:nvPr/>
        </p:nvPicPr>
        <p:blipFill>
          <a:blip r:embed="rId5">
            <a:alphaModFix/>
          </a:blip>
          <a:stretch>
            <a:fillRect/>
          </a:stretch>
        </p:blipFill>
        <p:spPr>
          <a:xfrm>
            <a:off x="4389140" y="1455000"/>
            <a:ext cx="4334758" cy="21336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p44"/>
          <p:cNvPicPr preferRelativeResize="0"/>
          <p:nvPr/>
        </p:nvPicPr>
        <p:blipFill>
          <a:blip r:embed="rId3">
            <a:alphaModFix/>
          </a:blip>
          <a:stretch>
            <a:fillRect/>
          </a:stretch>
        </p:blipFill>
        <p:spPr>
          <a:xfrm>
            <a:off x="311700" y="445025"/>
            <a:ext cx="2113049" cy="1233700"/>
          </a:xfrm>
          <a:prstGeom prst="rect">
            <a:avLst/>
          </a:prstGeom>
          <a:noFill/>
          <a:ln>
            <a:noFill/>
          </a:ln>
        </p:spPr>
      </p:pic>
      <p:pic>
        <p:nvPicPr>
          <p:cNvPr id="250" name="Google Shape;250;p44"/>
          <p:cNvPicPr preferRelativeResize="0"/>
          <p:nvPr/>
        </p:nvPicPr>
        <p:blipFill>
          <a:blip r:embed="rId4">
            <a:alphaModFix/>
          </a:blip>
          <a:stretch>
            <a:fillRect/>
          </a:stretch>
        </p:blipFill>
        <p:spPr>
          <a:xfrm>
            <a:off x="2567375" y="967021"/>
            <a:ext cx="3853351" cy="418825"/>
          </a:xfrm>
          <a:prstGeom prst="rect">
            <a:avLst/>
          </a:prstGeom>
          <a:noFill/>
          <a:ln>
            <a:noFill/>
          </a:ln>
        </p:spPr>
      </p:pic>
      <p:pic>
        <p:nvPicPr>
          <p:cNvPr id="251" name="Google Shape;251;p44"/>
          <p:cNvPicPr preferRelativeResize="0"/>
          <p:nvPr/>
        </p:nvPicPr>
        <p:blipFill rotWithShape="1">
          <a:blip r:embed="rId5">
            <a:alphaModFix/>
          </a:blip>
          <a:srcRect l="813" t="4716"/>
          <a:stretch/>
        </p:blipFill>
        <p:spPr>
          <a:xfrm>
            <a:off x="1725650" y="1765550"/>
            <a:ext cx="5230324" cy="1261725"/>
          </a:xfrm>
          <a:prstGeom prst="rect">
            <a:avLst/>
          </a:prstGeom>
          <a:noFill/>
          <a:ln>
            <a:noFill/>
          </a:ln>
        </p:spPr>
      </p:pic>
      <p:pic>
        <p:nvPicPr>
          <p:cNvPr id="252" name="Google Shape;252;p44"/>
          <p:cNvPicPr preferRelativeResize="0"/>
          <p:nvPr/>
        </p:nvPicPr>
        <p:blipFill>
          <a:blip r:embed="rId6">
            <a:alphaModFix/>
          </a:blip>
          <a:stretch>
            <a:fillRect/>
          </a:stretch>
        </p:blipFill>
        <p:spPr>
          <a:xfrm>
            <a:off x="1682977" y="2982950"/>
            <a:ext cx="5135851" cy="17833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45"/>
          <p:cNvPicPr preferRelativeResize="0"/>
          <p:nvPr/>
        </p:nvPicPr>
        <p:blipFill rotWithShape="1">
          <a:blip r:embed="rId3">
            <a:alphaModFix/>
          </a:blip>
          <a:srcRect b="52682"/>
          <a:stretch/>
        </p:blipFill>
        <p:spPr>
          <a:xfrm>
            <a:off x="109000" y="832225"/>
            <a:ext cx="4534652" cy="3182049"/>
          </a:xfrm>
          <a:prstGeom prst="rect">
            <a:avLst/>
          </a:prstGeom>
          <a:noFill/>
          <a:ln>
            <a:noFill/>
          </a:ln>
        </p:spPr>
      </p:pic>
      <p:pic>
        <p:nvPicPr>
          <p:cNvPr id="258" name="Google Shape;258;p45"/>
          <p:cNvPicPr preferRelativeResize="0"/>
          <p:nvPr/>
        </p:nvPicPr>
        <p:blipFill rotWithShape="1">
          <a:blip r:embed="rId3">
            <a:alphaModFix/>
          </a:blip>
          <a:srcRect t="47467"/>
          <a:stretch/>
        </p:blipFill>
        <p:spPr>
          <a:xfrm>
            <a:off x="4541025" y="950275"/>
            <a:ext cx="4416400" cy="344047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3100" b="1"/>
              <a:t>As a scientist, you are a professional writer</a:t>
            </a:r>
            <a:endParaRPr sz="31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7" name="Google Shape;67;p15"/>
          <p:cNvPicPr preferRelativeResize="0"/>
          <p:nvPr/>
        </p:nvPicPr>
        <p:blipFill rotWithShape="1">
          <a:blip r:embed="rId3">
            <a:alphaModFix/>
          </a:blip>
          <a:srcRect b="80933"/>
          <a:stretch/>
        </p:blipFill>
        <p:spPr>
          <a:xfrm>
            <a:off x="2226653" y="0"/>
            <a:ext cx="3729824" cy="1120323"/>
          </a:xfrm>
          <a:prstGeom prst="rect">
            <a:avLst/>
          </a:prstGeom>
          <a:noFill/>
          <a:ln>
            <a:noFill/>
          </a:ln>
        </p:spPr>
      </p:pic>
      <p:sp>
        <p:nvSpPr>
          <p:cNvPr id="68" name="Google Shape;68;p15"/>
          <p:cNvSpPr txBox="1"/>
          <p:nvPr/>
        </p:nvSpPr>
        <p:spPr>
          <a:xfrm>
            <a:off x="0" y="4835700"/>
            <a:ext cx="6340800" cy="307800"/>
          </a:xfrm>
          <a:prstGeom prst="rect">
            <a:avLst/>
          </a:prstGeom>
          <a:noFill/>
          <a:ln>
            <a:noFill/>
          </a:ln>
        </p:spPr>
        <p:txBody>
          <a:bodyPr spcFirstLastPara="1" wrap="square" lIns="91425" tIns="91425" rIns="91425" bIns="91425" anchor="t" anchorCtr="0">
            <a:spAutoFit/>
          </a:bodyPr>
          <a:lstStyle/>
          <a:p>
            <a:pPr marL="0" lvl="0" indent="0" algn="l" rtl="0">
              <a:lnSpc>
                <a:spcPct val="148000"/>
              </a:lnSpc>
              <a:spcBef>
                <a:spcPts val="800"/>
              </a:spcBef>
              <a:spcAft>
                <a:spcPts val="0"/>
              </a:spcAft>
              <a:buNone/>
            </a:pPr>
            <a:r>
              <a:rPr lang="en" sz="800" u="sng">
                <a:solidFill>
                  <a:schemeClr val="accent5"/>
                </a:solidFill>
                <a:hlinkClick r:id="rId4">
                  <a:extLst>
                    <a:ext uri="{A12FA001-AC4F-418D-AE19-62706E023703}">
                      <ahyp:hlinkClr xmlns:ahyp="http://schemas.microsoft.com/office/drawing/2018/hyperlinkcolor" val="tx"/>
                    </a:ext>
                  </a:extLst>
                </a:hlinkClick>
              </a:rPr>
              <a:t>Writing science : how to write papers that get cited and proposals that get funded, by Joshua Schimel</a:t>
            </a:r>
            <a:endParaRPr sz="800"/>
          </a:p>
        </p:txBody>
      </p:sp>
      <p:pic>
        <p:nvPicPr>
          <p:cNvPr id="69" name="Google Shape;69;p15"/>
          <p:cNvPicPr preferRelativeResize="0"/>
          <p:nvPr/>
        </p:nvPicPr>
        <p:blipFill rotWithShape="1">
          <a:blip r:embed="rId3">
            <a:alphaModFix/>
          </a:blip>
          <a:srcRect t="51338"/>
          <a:stretch/>
        </p:blipFill>
        <p:spPr>
          <a:xfrm>
            <a:off x="1693747" y="866517"/>
            <a:ext cx="5440220" cy="4170613"/>
          </a:xfrm>
          <a:prstGeom prst="rect">
            <a:avLst/>
          </a:prstGeom>
          <a:noFill/>
          <a:ln>
            <a:noFill/>
          </a:ln>
        </p:spPr>
      </p:pic>
      <p:sp>
        <p:nvSpPr>
          <p:cNvPr id="2" name="Rectangle 1">
            <a:extLst>
              <a:ext uri="{FF2B5EF4-FFF2-40B4-BE49-F238E27FC236}">
                <a16:creationId xmlns:a16="http://schemas.microsoft.com/office/drawing/2014/main" id="{722D9CEE-3DBF-A331-41E6-64CC24764E59}"/>
              </a:ext>
            </a:extLst>
          </p:cNvPr>
          <p:cNvSpPr/>
          <p:nvPr/>
        </p:nvSpPr>
        <p:spPr>
          <a:xfrm>
            <a:off x="1693747" y="4456670"/>
            <a:ext cx="5440220" cy="48603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p:nvPr/>
        </p:nvSpPr>
        <p:spPr>
          <a:xfrm>
            <a:off x="522600" y="1314950"/>
            <a:ext cx="6193200" cy="2124000"/>
          </a:xfrm>
          <a:prstGeom prst="rect">
            <a:avLst/>
          </a:prstGeom>
          <a:noFill/>
          <a:ln>
            <a:noFill/>
          </a:ln>
        </p:spPr>
        <p:txBody>
          <a:bodyPr spcFirstLastPara="1" wrap="square" lIns="91425" tIns="91425" rIns="91425" bIns="91425" anchor="t" anchorCtr="0">
            <a:spAutoFit/>
          </a:bodyPr>
          <a:lstStyle/>
          <a:p>
            <a:pPr marL="457200" lvl="0" indent="-361950" algn="l" rtl="0">
              <a:spcBef>
                <a:spcPts val="0"/>
              </a:spcBef>
              <a:spcAft>
                <a:spcPts val="0"/>
              </a:spcAft>
              <a:buClr>
                <a:schemeClr val="dk1"/>
              </a:buClr>
              <a:buSzPts val="2100"/>
              <a:buChar char="●"/>
            </a:pPr>
            <a:r>
              <a:rPr lang="en" sz="2100" u="sng" dirty="0">
                <a:solidFill>
                  <a:schemeClr val="accent5"/>
                </a:solidFill>
                <a:hlinkClick r:id="rId3">
                  <a:extLst>
                    <a:ext uri="{A12FA001-AC4F-418D-AE19-62706E023703}">
                      <ahyp:hlinkClr xmlns:ahyp="http://schemas.microsoft.com/office/drawing/2018/hyperlinkcolor" val="tx"/>
                    </a:ext>
                  </a:extLst>
                </a:hlinkClick>
              </a:rPr>
              <a:t>Markus Meister</a:t>
            </a:r>
            <a:endParaRPr sz="2100" dirty="0">
              <a:solidFill>
                <a:schemeClr val="dk1"/>
              </a:solidFill>
            </a:endParaRPr>
          </a:p>
          <a:p>
            <a:pPr marL="457200" lvl="0" indent="-361950" algn="l" rtl="0">
              <a:spcBef>
                <a:spcPts val="0"/>
              </a:spcBef>
              <a:spcAft>
                <a:spcPts val="0"/>
              </a:spcAft>
              <a:buClr>
                <a:schemeClr val="dk1"/>
              </a:buClr>
              <a:buSzPts val="2100"/>
              <a:buChar char="●"/>
            </a:pPr>
            <a:r>
              <a:rPr lang="en" sz="2100" u="sng" dirty="0">
                <a:solidFill>
                  <a:schemeClr val="hlink"/>
                </a:solidFill>
                <a:hlinkClick r:id="rId4"/>
              </a:rPr>
              <a:t>Watson and Crick</a:t>
            </a:r>
            <a:endParaRPr sz="2100" dirty="0">
              <a:solidFill>
                <a:schemeClr val="dk1"/>
              </a:solidFill>
            </a:endParaRPr>
          </a:p>
          <a:p>
            <a:pPr marL="457200" lvl="0" indent="-361950" algn="l" rtl="0">
              <a:spcBef>
                <a:spcPts val="0"/>
              </a:spcBef>
              <a:spcAft>
                <a:spcPts val="0"/>
              </a:spcAft>
              <a:buSzPts val="2100"/>
              <a:buChar char="●"/>
            </a:pPr>
            <a:r>
              <a:rPr lang="en" sz="2100" u="sng" dirty="0">
                <a:solidFill>
                  <a:schemeClr val="hlink"/>
                </a:solidFill>
                <a:hlinkClick r:id="rId5"/>
              </a:rPr>
              <a:t>Klaas Stephan</a:t>
            </a:r>
            <a:endParaRPr sz="2100" dirty="0"/>
          </a:p>
          <a:p>
            <a:pPr marL="457200" lvl="0" indent="-361950" algn="l" rtl="0">
              <a:spcBef>
                <a:spcPts val="0"/>
              </a:spcBef>
              <a:spcAft>
                <a:spcPts val="0"/>
              </a:spcAft>
              <a:buSzPts val="2100"/>
              <a:buChar char="●"/>
            </a:pPr>
            <a:r>
              <a:rPr lang="en" sz="2100" u="sng" dirty="0">
                <a:solidFill>
                  <a:schemeClr val="hlink"/>
                </a:solidFill>
                <a:hlinkClick r:id="rId6"/>
              </a:rPr>
              <a:t>Sonia Bishop</a:t>
            </a:r>
            <a:endParaRPr sz="2100" dirty="0"/>
          </a:p>
          <a:p>
            <a:pPr marL="457200" lvl="0" indent="0" algn="l" rtl="0">
              <a:spcBef>
                <a:spcPts val="0"/>
              </a:spcBef>
              <a:spcAft>
                <a:spcPts val="0"/>
              </a:spcAft>
              <a:buNone/>
            </a:pPr>
            <a:endParaRPr sz="2100" dirty="0"/>
          </a:p>
          <a:p>
            <a:pPr marL="457200" lvl="0" indent="-361950" algn="l" rtl="0">
              <a:spcBef>
                <a:spcPts val="0"/>
              </a:spcBef>
              <a:spcAft>
                <a:spcPts val="0"/>
              </a:spcAft>
              <a:buClr>
                <a:schemeClr val="dk1"/>
              </a:buClr>
              <a:buSzPts val="2100"/>
              <a:buChar char="●"/>
            </a:pPr>
            <a:r>
              <a:rPr lang="en" sz="2100" u="sng" dirty="0">
                <a:solidFill>
                  <a:schemeClr val="accent5"/>
                </a:solidFill>
                <a:hlinkClick r:id="rId7">
                  <a:extLst>
                    <a:ext uri="{A12FA001-AC4F-418D-AE19-62706E023703}">
                      <ahyp:hlinkClr xmlns:ahyp="http://schemas.microsoft.com/office/drawing/2018/hyperlinkcolor" val="tx"/>
                    </a:ext>
                  </a:extLst>
                </a:hlinkClick>
              </a:rPr>
              <a:t>Jiook Cha</a:t>
            </a:r>
            <a:endParaRPr sz="2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글잘쓰기 위해서 읽고 또 읽은 책</a:t>
            </a:r>
            <a:endParaRPr/>
          </a:p>
        </p:txBody>
      </p:sp>
      <p:sp>
        <p:nvSpPr>
          <p:cNvPr id="80" name="Google Shape;80;p17"/>
          <p:cNvSpPr txBox="1">
            <a:spLocks noGrp="1"/>
          </p:cNvSpPr>
          <p:nvPr>
            <p:ph type="body" idx="1"/>
          </p:nvPr>
        </p:nvSpPr>
        <p:spPr>
          <a:xfrm>
            <a:off x="311700" y="1152475"/>
            <a:ext cx="8832300" cy="3416400"/>
          </a:xfrm>
          <a:prstGeom prst="rect">
            <a:avLst/>
          </a:prstGeom>
          <a:noFill/>
        </p:spPr>
        <p:txBody>
          <a:bodyPr spcFirstLastPara="1" wrap="square" lIns="91425" tIns="91425" rIns="91425" bIns="91425" anchor="t" anchorCtr="0">
            <a:normAutofit/>
          </a:bodyPr>
          <a:lstStyle/>
          <a:p>
            <a:pPr marL="457200" lvl="0" indent="-317500" algn="l" rtl="0">
              <a:lnSpc>
                <a:spcPct val="100000"/>
              </a:lnSpc>
              <a:spcBef>
                <a:spcPts val="0"/>
              </a:spcBef>
              <a:spcAft>
                <a:spcPts val="0"/>
              </a:spcAft>
              <a:buClr>
                <a:schemeClr val="accent1"/>
              </a:buClr>
              <a:buSzPts val="1400"/>
              <a:buChar char="●"/>
            </a:pPr>
            <a:r>
              <a:rPr lang="en" sz="1400" u="sng" dirty="0" err="1">
                <a:solidFill>
                  <a:schemeClr val="accent1"/>
                </a:solidFill>
              </a:rPr>
              <a:t>학생때</a:t>
            </a:r>
            <a:r>
              <a:rPr lang="en" sz="1400" u="sng" dirty="0">
                <a:solidFill>
                  <a:schemeClr val="accent1"/>
                </a:solidFill>
              </a:rPr>
              <a:t>, </a:t>
            </a:r>
            <a:r>
              <a:rPr lang="en" sz="1400" u="sng" dirty="0">
                <a:solidFill>
                  <a:schemeClr val="accent1"/>
                </a:solidFill>
                <a:hlinkClick r:id="rId3">
                  <a:extLst>
                    <a:ext uri="{A12FA001-AC4F-418D-AE19-62706E023703}">
                      <ahyp:hlinkClr xmlns:ahyp="http://schemas.microsoft.com/office/drawing/2018/hyperlinkcolor" val="tx"/>
                    </a:ext>
                  </a:extLst>
                </a:hlinkClick>
              </a:rPr>
              <a:t>The elements of style, by William Strunk</a:t>
            </a:r>
            <a:r>
              <a:rPr lang="en" sz="1400" u="sng" dirty="0">
                <a:solidFill>
                  <a:schemeClr val="accent1"/>
                </a:solidFill>
              </a:rPr>
              <a:t> (</a:t>
            </a:r>
            <a:r>
              <a:rPr lang="en" sz="1400" u="sng" dirty="0" err="1">
                <a:solidFill>
                  <a:schemeClr val="accent1"/>
                </a:solidFill>
              </a:rPr>
              <a:t>링크</a:t>
            </a:r>
            <a:r>
              <a:rPr lang="en" sz="1400" u="sng" dirty="0">
                <a:solidFill>
                  <a:schemeClr val="accent1"/>
                </a:solidFill>
              </a:rPr>
              <a:t>)</a:t>
            </a:r>
            <a:endParaRPr sz="1400" u="sng" dirty="0">
              <a:solidFill>
                <a:schemeClr val="accent1"/>
              </a:solidFill>
            </a:endParaRPr>
          </a:p>
          <a:p>
            <a:pPr marL="457200" lvl="0" indent="0" algn="l" rtl="0">
              <a:lnSpc>
                <a:spcPct val="100000"/>
              </a:lnSpc>
              <a:spcBef>
                <a:spcPts val="0"/>
              </a:spcBef>
              <a:spcAft>
                <a:spcPts val="0"/>
              </a:spcAft>
              <a:buNone/>
            </a:pPr>
            <a:endParaRPr sz="1400" dirty="0">
              <a:solidFill>
                <a:schemeClr val="accent1"/>
              </a:solidFill>
            </a:endParaRPr>
          </a:p>
          <a:p>
            <a:pPr marL="457200" lvl="0" indent="-317500" algn="l" rtl="0">
              <a:lnSpc>
                <a:spcPct val="148000"/>
              </a:lnSpc>
              <a:spcBef>
                <a:spcPts val="800"/>
              </a:spcBef>
              <a:spcAft>
                <a:spcPts val="0"/>
              </a:spcAft>
              <a:buClr>
                <a:schemeClr val="accent1"/>
              </a:buClr>
              <a:buSzPts val="1400"/>
              <a:buChar char="●"/>
            </a:pPr>
            <a:r>
              <a:rPr lang="en" sz="1400" u="sng" dirty="0" err="1">
                <a:solidFill>
                  <a:schemeClr val="hlink"/>
                </a:solidFill>
              </a:rPr>
              <a:t>포닥때</a:t>
            </a:r>
            <a:r>
              <a:rPr lang="en" sz="1400" u="sng" dirty="0">
                <a:solidFill>
                  <a:schemeClr val="hlink"/>
                </a:solidFill>
              </a:rPr>
              <a:t>, </a:t>
            </a:r>
            <a:r>
              <a:rPr lang="en" sz="1400" u="sng" dirty="0">
                <a:solidFill>
                  <a:schemeClr val="hlink"/>
                </a:solidFill>
                <a:hlinkClick r:id="rId4"/>
              </a:rPr>
              <a:t>Writing science : how to write papers that get cited and proposals that get funded, by Joshua Schimel (링크).</a:t>
            </a:r>
            <a:endParaRPr sz="1400" dirty="0">
              <a:solidFill>
                <a:schemeClr val="accent1"/>
              </a:solidFill>
            </a:endParaRPr>
          </a:p>
          <a:p>
            <a:pPr marL="0" lvl="0" indent="0" algn="l" rtl="0">
              <a:spcBef>
                <a:spcPts val="0"/>
              </a:spcBef>
              <a:spcAft>
                <a:spcPts val="1200"/>
              </a:spcAft>
              <a:buNone/>
            </a:pPr>
            <a:endParaRPr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ctrTitle"/>
          </p:nvPr>
        </p:nvSpPr>
        <p:spPr>
          <a:xfrm>
            <a:off x="311700" y="423150"/>
            <a:ext cx="8520600" cy="3669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3000" b="1" dirty="0" err="1"/>
              <a:t>글</a:t>
            </a:r>
            <a:r>
              <a:rPr lang="en" sz="3000" b="1" dirty="0"/>
              <a:t> </a:t>
            </a:r>
            <a:r>
              <a:rPr lang="en" sz="3000" b="1" dirty="0" err="1"/>
              <a:t>잘쓰기</a:t>
            </a:r>
            <a:r>
              <a:rPr lang="en" sz="3000" b="1" dirty="0"/>
              <a:t> </a:t>
            </a:r>
            <a:r>
              <a:rPr lang="en" sz="3000" b="1" dirty="0" err="1"/>
              <a:t>방법</a:t>
            </a:r>
            <a:r>
              <a:rPr lang="en" sz="3000" b="1" dirty="0"/>
              <a:t>:</a:t>
            </a:r>
            <a:endParaRPr sz="3000" b="1" dirty="0"/>
          </a:p>
          <a:p>
            <a:pPr marL="457200" lvl="0" indent="-368300" algn="l" rtl="0">
              <a:spcBef>
                <a:spcPts val="0"/>
              </a:spcBef>
              <a:spcAft>
                <a:spcPts val="0"/>
              </a:spcAft>
              <a:buSzPts val="2200"/>
              <a:buAutoNum type="arabicPeriod"/>
            </a:pPr>
            <a:r>
              <a:rPr lang="en" sz="2200" dirty="0" err="1"/>
              <a:t>좋은</a:t>
            </a:r>
            <a:r>
              <a:rPr lang="en" sz="2200" dirty="0"/>
              <a:t> </a:t>
            </a:r>
            <a:r>
              <a:rPr lang="en" sz="2200" dirty="0" err="1"/>
              <a:t>글</a:t>
            </a:r>
            <a:r>
              <a:rPr lang="en" sz="2200" dirty="0"/>
              <a:t> </a:t>
            </a:r>
            <a:r>
              <a:rPr lang="en" sz="2200" dirty="0" err="1"/>
              <a:t>많이</a:t>
            </a:r>
            <a:r>
              <a:rPr lang="en" sz="2200" dirty="0"/>
              <a:t> </a:t>
            </a:r>
            <a:r>
              <a:rPr lang="en" sz="2200" dirty="0" err="1"/>
              <a:t>읽기</a:t>
            </a:r>
            <a:endParaRPr sz="2200" dirty="0"/>
          </a:p>
          <a:p>
            <a:pPr marL="914400" lvl="1" indent="-311150" algn="l" rtl="0">
              <a:spcBef>
                <a:spcPts val="0"/>
              </a:spcBef>
              <a:spcAft>
                <a:spcPts val="0"/>
              </a:spcAft>
              <a:buSzPts val="1300"/>
              <a:buAutoNum type="alphaLcPeriod"/>
            </a:pPr>
            <a:r>
              <a:rPr lang="en" sz="1300" dirty="0" err="1"/>
              <a:t>쓰고자</a:t>
            </a:r>
            <a:r>
              <a:rPr lang="en" sz="1300" dirty="0"/>
              <a:t> </a:t>
            </a:r>
            <a:r>
              <a:rPr lang="en" sz="1300" dirty="0" err="1"/>
              <a:t>하는</a:t>
            </a:r>
            <a:r>
              <a:rPr lang="en" sz="1300" dirty="0"/>
              <a:t> </a:t>
            </a:r>
            <a:r>
              <a:rPr lang="en" sz="1300" dirty="0" err="1"/>
              <a:t>저널의</a:t>
            </a:r>
            <a:r>
              <a:rPr lang="en" sz="1300" dirty="0"/>
              <a:t> </a:t>
            </a:r>
            <a:r>
              <a:rPr lang="en" sz="1300" dirty="0" err="1"/>
              <a:t>논문</a:t>
            </a:r>
            <a:r>
              <a:rPr lang="en" sz="1300" dirty="0"/>
              <a:t> </a:t>
            </a:r>
            <a:r>
              <a:rPr lang="en" sz="1300" dirty="0" err="1"/>
              <a:t>많이</a:t>
            </a:r>
            <a:r>
              <a:rPr lang="en" sz="1300" dirty="0"/>
              <a:t> </a:t>
            </a:r>
            <a:r>
              <a:rPr lang="en" sz="1300" dirty="0" err="1"/>
              <a:t>읽기</a:t>
            </a:r>
            <a:r>
              <a:rPr lang="en" sz="1300" dirty="0"/>
              <a:t>.</a:t>
            </a:r>
            <a:endParaRPr sz="1300" dirty="0"/>
          </a:p>
          <a:p>
            <a:pPr marL="914400" lvl="1" indent="-311150" algn="l" rtl="0">
              <a:spcBef>
                <a:spcPts val="0"/>
              </a:spcBef>
              <a:spcAft>
                <a:spcPts val="0"/>
              </a:spcAft>
              <a:buSzPts val="1300"/>
              <a:buAutoNum type="alphaLcPeriod"/>
            </a:pPr>
            <a:r>
              <a:rPr lang="en" sz="1300" dirty="0" err="1"/>
              <a:t>읽은</a:t>
            </a:r>
            <a:r>
              <a:rPr lang="en" sz="1300" dirty="0"/>
              <a:t> </a:t>
            </a:r>
            <a:r>
              <a:rPr lang="en" sz="1300" dirty="0" err="1"/>
              <a:t>것</a:t>
            </a:r>
            <a:r>
              <a:rPr lang="en" sz="1300" dirty="0"/>
              <a:t> </a:t>
            </a:r>
            <a:r>
              <a:rPr lang="en" sz="1300" dirty="0" err="1"/>
              <a:t>중</a:t>
            </a:r>
            <a:r>
              <a:rPr lang="en" sz="1300" dirty="0"/>
              <a:t> </a:t>
            </a:r>
            <a:r>
              <a:rPr lang="en" sz="1300" dirty="0" err="1"/>
              <a:t>가장</a:t>
            </a:r>
            <a:r>
              <a:rPr lang="en" sz="1300" dirty="0"/>
              <a:t> </a:t>
            </a:r>
            <a:r>
              <a:rPr lang="en" sz="1300" dirty="0" err="1"/>
              <a:t>좋은</a:t>
            </a:r>
            <a:r>
              <a:rPr lang="en" sz="1300" dirty="0"/>
              <a:t> </a:t>
            </a:r>
            <a:r>
              <a:rPr lang="en" sz="1300" dirty="0" err="1"/>
              <a:t>것</a:t>
            </a:r>
            <a:r>
              <a:rPr lang="en" sz="1300" dirty="0"/>
              <a:t> (e.g., </a:t>
            </a:r>
            <a:r>
              <a:rPr lang="en" sz="1300" dirty="0" err="1"/>
              <a:t>심장을</a:t>
            </a:r>
            <a:r>
              <a:rPr lang="en" sz="1300" dirty="0"/>
              <a:t> </a:t>
            </a:r>
            <a:r>
              <a:rPr lang="en" sz="1300" dirty="0" err="1"/>
              <a:t>뛰게한</a:t>
            </a:r>
            <a:r>
              <a:rPr lang="en" sz="1300" dirty="0"/>
              <a:t> </a:t>
            </a:r>
            <a:r>
              <a:rPr lang="en" sz="1300" dirty="0" err="1"/>
              <a:t>것</a:t>
            </a:r>
            <a:r>
              <a:rPr lang="en" sz="1300" dirty="0"/>
              <a:t>) </a:t>
            </a:r>
            <a:r>
              <a:rPr lang="en" sz="1300" dirty="0" err="1"/>
              <a:t>반복해서</a:t>
            </a:r>
            <a:r>
              <a:rPr lang="en" sz="1300" dirty="0"/>
              <a:t> </a:t>
            </a:r>
            <a:r>
              <a:rPr lang="en" sz="1300" dirty="0" err="1"/>
              <a:t>읽기</a:t>
            </a:r>
            <a:r>
              <a:rPr lang="en" sz="1300" dirty="0"/>
              <a:t>.</a:t>
            </a:r>
            <a:endParaRPr sz="1300" dirty="0"/>
          </a:p>
          <a:p>
            <a:pPr marL="914400" lvl="1" indent="-311150" algn="l" rtl="0">
              <a:spcBef>
                <a:spcPts val="0"/>
              </a:spcBef>
              <a:spcAft>
                <a:spcPts val="0"/>
              </a:spcAft>
              <a:buSzPts val="1300"/>
              <a:buAutoNum type="alphaLcPeriod"/>
            </a:pPr>
            <a:r>
              <a:rPr lang="en" sz="1300" dirty="0" err="1"/>
              <a:t>논문</a:t>
            </a:r>
            <a:r>
              <a:rPr lang="en" sz="1300" dirty="0"/>
              <a:t> </a:t>
            </a:r>
            <a:r>
              <a:rPr lang="en" sz="1300" dirty="0" err="1"/>
              <a:t>읽다가</a:t>
            </a:r>
            <a:r>
              <a:rPr lang="en" sz="1300" dirty="0"/>
              <a:t> </a:t>
            </a:r>
            <a:r>
              <a:rPr lang="en" sz="1300" dirty="0" err="1"/>
              <a:t>좋은</a:t>
            </a:r>
            <a:r>
              <a:rPr lang="en" sz="1300" dirty="0"/>
              <a:t> </a:t>
            </a:r>
            <a:r>
              <a:rPr lang="en" sz="1300" dirty="0" err="1"/>
              <a:t>글</a:t>
            </a:r>
            <a:r>
              <a:rPr lang="en" sz="1300" dirty="0"/>
              <a:t> </a:t>
            </a:r>
            <a:r>
              <a:rPr lang="en" sz="1300" dirty="0" err="1"/>
              <a:t>취합해놓기</a:t>
            </a:r>
            <a:r>
              <a:rPr lang="en" sz="1300" dirty="0"/>
              <a:t> (</a:t>
            </a:r>
            <a:r>
              <a:rPr lang="en" sz="1300" dirty="0" err="1"/>
              <a:t>서론</a:t>
            </a:r>
            <a:r>
              <a:rPr lang="en" sz="1300" dirty="0"/>
              <a:t>, </a:t>
            </a:r>
            <a:r>
              <a:rPr lang="en" sz="1300" dirty="0" err="1"/>
              <a:t>결과</a:t>
            </a:r>
            <a:r>
              <a:rPr lang="en" sz="1300" dirty="0"/>
              <a:t>, </a:t>
            </a:r>
            <a:r>
              <a:rPr lang="en" sz="1300" dirty="0" err="1"/>
              <a:t>논의</a:t>
            </a:r>
            <a:r>
              <a:rPr lang="en" sz="1300" dirty="0"/>
              <a:t>, </a:t>
            </a:r>
            <a:r>
              <a:rPr lang="en" sz="1300" dirty="0" err="1"/>
              <a:t>방법</a:t>
            </a:r>
            <a:r>
              <a:rPr lang="en" sz="1300" dirty="0"/>
              <a:t> </a:t>
            </a:r>
            <a:r>
              <a:rPr lang="en" sz="1300" dirty="0" err="1"/>
              <a:t>따로</a:t>
            </a:r>
            <a:r>
              <a:rPr lang="en" sz="1300" dirty="0"/>
              <a:t>)</a:t>
            </a:r>
            <a:endParaRPr sz="1300" dirty="0"/>
          </a:p>
          <a:p>
            <a:pPr marL="914400" lvl="0" indent="0" algn="l" rtl="0">
              <a:spcBef>
                <a:spcPts val="0"/>
              </a:spcBef>
              <a:spcAft>
                <a:spcPts val="0"/>
              </a:spcAft>
              <a:buNone/>
            </a:pPr>
            <a:endParaRPr sz="1300" dirty="0"/>
          </a:p>
          <a:p>
            <a:pPr marL="88900" lvl="0" algn="l" rtl="0">
              <a:spcBef>
                <a:spcPts val="0"/>
              </a:spcBef>
              <a:spcAft>
                <a:spcPts val="0"/>
              </a:spcAft>
              <a:buSzPts val="2200"/>
            </a:pPr>
            <a:r>
              <a:rPr lang="en-US" altLang="ko-KR" sz="2200" dirty="0"/>
              <a:t>2. </a:t>
            </a:r>
            <a:r>
              <a:rPr lang="en" sz="2200" dirty="0" err="1"/>
              <a:t>글</a:t>
            </a:r>
            <a:r>
              <a:rPr lang="en" sz="2200" dirty="0"/>
              <a:t> </a:t>
            </a:r>
            <a:r>
              <a:rPr lang="en" sz="2200" dirty="0" err="1"/>
              <a:t>많이</a:t>
            </a:r>
            <a:r>
              <a:rPr lang="en" sz="2200" dirty="0"/>
              <a:t> </a:t>
            </a:r>
            <a:r>
              <a:rPr lang="en" sz="2200" dirty="0" err="1"/>
              <a:t>쓰기</a:t>
            </a:r>
            <a:endParaRPr sz="2200" dirty="0"/>
          </a:p>
          <a:p>
            <a:pPr marL="914400" lvl="1" indent="-311150" algn="l" rtl="0">
              <a:spcBef>
                <a:spcPts val="0"/>
              </a:spcBef>
              <a:spcAft>
                <a:spcPts val="0"/>
              </a:spcAft>
              <a:buSzPts val="1300"/>
              <a:buAutoNum type="alphaLcPeriod"/>
            </a:pPr>
            <a:r>
              <a:rPr lang="en" sz="1300" dirty="0" err="1"/>
              <a:t>글</a:t>
            </a:r>
            <a:r>
              <a:rPr lang="en" sz="1300" dirty="0"/>
              <a:t> </a:t>
            </a:r>
            <a:r>
              <a:rPr lang="en" sz="1300" dirty="0" err="1"/>
              <a:t>잘쓰고</a:t>
            </a:r>
            <a:r>
              <a:rPr lang="en" sz="1300" dirty="0"/>
              <a:t> </a:t>
            </a:r>
            <a:r>
              <a:rPr lang="en" sz="1300" dirty="0" err="1"/>
              <a:t>싶어하기</a:t>
            </a:r>
            <a:r>
              <a:rPr lang="en" sz="1300" dirty="0"/>
              <a:t> (</a:t>
            </a:r>
            <a:r>
              <a:rPr lang="en" sz="1300" dirty="0" err="1"/>
              <a:t>자기글이</a:t>
            </a:r>
            <a:r>
              <a:rPr lang="en" sz="1300" dirty="0"/>
              <a:t> </a:t>
            </a:r>
            <a:r>
              <a:rPr lang="en" sz="1300" dirty="0" err="1"/>
              <a:t>만족스럽지</a:t>
            </a:r>
            <a:r>
              <a:rPr lang="en" sz="1300" dirty="0"/>
              <a:t> </a:t>
            </a:r>
            <a:r>
              <a:rPr lang="en" sz="1300" dirty="0" err="1"/>
              <a:t>않아야함</a:t>
            </a:r>
            <a:r>
              <a:rPr lang="en" sz="1300" dirty="0"/>
              <a:t>)</a:t>
            </a:r>
            <a:endParaRPr sz="1300" dirty="0"/>
          </a:p>
          <a:p>
            <a:pPr marL="914400" lvl="1" indent="-311150" algn="l" rtl="0">
              <a:spcBef>
                <a:spcPts val="0"/>
              </a:spcBef>
              <a:spcAft>
                <a:spcPts val="0"/>
              </a:spcAft>
              <a:buSzPts val="1300"/>
              <a:buAutoNum type="alphaLcPeriod"/>
            </a:pPr>
            <a:r>
              <a:rPr lang="en" sz="1300" dirty="0" err="1"/>
              <a:t>하루에</a:t>
            </a:r>
            <a:r>
              <a:rPr lang="en" sz="1300" dirty="0"/>
              <a:t> </a:t>
            </a:r>
            <a:r>
              <a:rPr lang="en" sz="1300" dirty="0" err="1"/>
              <a:t>한단락씩</a:t>
            </a:r>
            <a:r>
              <a:rPr lang="en" sz="1300" dirty="0"/>
              <a:t> </a:t>
            </a:r>
            <a:r>
              <a:rPr lang="en" sz="1300" dirty="0" err="1"/>
              <a:t>쓰기</a:t>
            </a:r>
            <a:r>
              <a:rPr lang="en" sz="1300" dirty="0"/>
              <a:t>.</a:t>
            </a:r>
            <a:endParaRPr sz="1300" dirty="0"/>
          </a:p>
          <a:p>
            <a:pPr marL="1371600" lvl="2" indent="-311150" algn="l" rtl="0">
              <a:spcBef>
                <a:spcPts val="0"/>
              </a:spcBef>
              <a:spcAft>
                <a:spcPts val="0"/>
              </a:spcAft>
              <a:buSzPts val="1300"/>
              <a:buAutoNum type="romanLcPeriod"/>
            </a:pPr>
            <a:r>
              <a:rPr lang="en" sz="1300" dirty="0" err="1"/>
              <a:t>오늘</a:t>
            </a:r>
            <a:r>
              <a:rPr lang="en" sz="1300" dirty="0"/>
              <a:t> </a:t>
            </a:r>
            <a:r>
              <a:rPr lang="en" sz="1300" dirty="0" err="1"/>
              <a:t>배운거</a:t>
            </a:r>
            <a:r>
              <a:rPr lang="en" sz="1300" dirty="0"/>
              <a:t> </a:t>
            </a:r>
            <a:r>
              <a:rPr lang="en" sz="1300" dirty="0" err="1"/>
              <a:t>정리해서</a:t>
            </a:r>
            <a:r>
              <a:rPr lang="en" sz="1300" dirty="0"/>
              <a:t> </a:t>
            </a:r>
            <a:r>
              <a:rPr lang="en" sz="1300" dirty="0" err="1"/>
              <a:t>써보기</a:t>
            </a:r>
            <a:endParaRPr sz="1300" dirty="0"/>
          </a:p>
          <a:p>
            <a:pPr marL="1371600" lvl="2" indent="-311150" algn="l" rtl="0">
              <a:spcBef>
                <a:spcPts val="0"/>
              </a:spcBef>
              <a:spcAft>
                <a:spcPts val="0"/>
              </a:spcAft>
              <a:buSzPts val="1300"/>
              <a:buAutoNum type="romanLcPeriod"/>
            </a:pPr>
            <a:r>
              <a:rPr lang="en" sz="1300" dirty="0" err="1"/>
              <a:t>읽은</a:t>
            </a:r>
            <a:r>
              <a:rPr lang="en" sz="1300" dirty="0"/>
              <a:t> </a:t>
            </a:r>
            <a:r>
              <a:rPr lang="en" sz="1300" dirty="0" err="1"/>
              <a:t>논문</a:t>
            </a:r>
            <a:r>
              <a:rPr lang="en" sz="1300" dirty="0"/>
              <a:t> </a:t>
            </a:r>
            <a:r>
              <a:rPr lang="en" sz="1300" dirty="0" err="1"/>
              <a:t>소화해서</a:t>
            </a:r>
            <a:r>
              <a:rPr lang="en" sz="1300" dirty="0"/>
              <a:t> </a:t>
            </a:r>
            <a:r>
              <a:rPr lang="en" sz="1300" dirty="0" err="1"/>
              <a:t>써보기</a:t>
            </a:r>
            <a:endParaRPr sz="1300" dirty="0"/>
          </a:p>
          <a:p>
            <a:pPr marL="1371600" lvl="2" indent="-311150" algn="l" rtl="0">
              <a:spcBef>
                <a:spcPts val="0"/>
              </a:spcBef>
              <a:spcAft>
                <a:spcPts val="0"/>
              </a:spcAft>
              <a:buSzPts val="1300"/>
              <a:buAutoNum type="romanLcPeriod"/>
            </a:pPr>
            <a:r>
              <a:rPr lang="en" sz="1300" dirty="0" err="1"/>
              <a:t>실험</a:t>
            </a:r>
            <a:r>
              <a:rPr lang="en" sz="1300" dirty="0"/>
              <a:t> </a:t>
            </a:r>
            <a:r>
              <a:rPr lang="en" sz="1300" dirty="0" err="1"/>
              <a:t>디자인</a:t>
            </a:r>
            <a:r>
              <a:rPr lang="en" sz="1300" dirty="0"/>
              <a:t>, </a:t>
            </a:r>
            <a:r>
              <a:rPr lang="en" sz="1300" dirty="0" err="1"/>
              <a:t>결과</a:t>
            </a:r>
            <a:r>
              <a:rPr lang="en" sz="1300" dirty="0"/>
              <a:t> </a:t>
            </a:r>
            <a:r>
              <a:rPr lang="en" sz="1300" dirty="0" err="1"/>
              <a:t>써보기</a:t>
            </a:r>
            <a:endParaRPr sz="1300" dirty="0"/>
          </a:p>
          <a:p>
            <a:pPr marL="914400" lvl="1" indent="-311150" algn="l" rtl="0">
              <a:spcBef>
                <a:spcPts val="0"/>
              </a:spcBef>
              <a:spcAft>
                <a:spcPts val="0"/>
              </a:spcAft>
              <a:buSzPts val="1300"/>
              <a:buAutoNum type="alphaLcPeriod"/>
            </a:pPr>
            <a:r>
              <a:rPr lang="en" sz="1300" dirty="0" err="1"/>
              <a:t>계속해서</a:t>
            </a:r>
            <a:r>
              <a:rPr lang="en" sz="1300" dirty="0"/>
              <a:t> </a:t>
            </a:r>
            <a:r>
              <a:rPr lang="en" sz="1300" dirty="0" err="1"/>
              <a:t>고쳐쓰기</a:t>
            </a:r>
            <a:r>
              <a:rPr lang="en" sz="1300" dirty="0"/>
              <a:t> (</a:t>
            </a:r>
            <a:r>
              <a:rPr lang="en" sz="1300" dirty="0" err="1"/>
              <a:t>언제까지</a:t>
            </a:r>
            <a:r>
              <a:rPr lang="en" sz="1300" dirty="0"/>
              <a:t>?)</a:t>
            </a:r>
            <a:endParaRPr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11700" y="1585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논문 이렇게 읽어봅시다 </a:t>
            </a:r>
            <a:endParaRPr b="1"/>
          </a:p>
        </p:txBody>
      </p:sp>
      <p:sp>
        <p:nvSpPr>
          <p:cNvPr id="98" name="Google Shape;98;p20"/>
          <p:cNvSpPr txBox="1">
            <a:spLocks noGrp="1"/>
          </p:cNvSpPr>
          <p:nvPr>
            <p:ph type="body" idx="1"/>
          </p:nvPr>
        </p:nvSpPr>
        <p:spPr>
          <a:xfrm>
            <a:off x="311700" y="731275"/>
            <a:ext cx="8520600" cy="4259100"/>
          </a:xfrm>
          <a:prstGeom prst="rect">
            <a:avLst/>
          </a:prstGeom>
        </p:spPr>
        <p:txBody>
          <a:bodyPr spcFirstLastPara="1" wrap="square" lIns="91425" tIns="91425" rIns="91425" bIns="91425" anchor="t" anchorCtr="0">
            <a:noAutofit/>
          </a:bodyPr>
          <a:lstStyle/>
          <a:p>
            <a:pPr marL="457200" lvl="0" indent="-306070" algn="l" rtl="0">
              <a:lnSpc>
                <a:spcPct val="95000"/>
              </a:lnSpc>
              <a:spcBef>
                <a:spcPts val="0"/>
              </a:spcBef>
              <a:spcAft>
                <a:spcPts val="0"/>
              </a:spcAft>
              <a:buSzPts val="1220"/>
              <a:buChar char="●"/>
            </a:pPr>
            <a:r>
              <a:rPr lang="en" sz="1220" dirty="0"/>
              <a:t>Disclaimer. </a:t>
            </a:r>
            <a:r>
              <a:rPr lang="en" sz="1220" dirty="0" err="1"/>
              <a:t>필드에</a:t>
            </a:r>
            <a:r>
              <a:rPr lang="en" sz="1220" dirty="0"/>
              <a:t> </a:t>
            </a:r>
            <a:r>
              <a:rPr lang="en" sz="1220" dirty="0" err="1"/>
              <a:t>따라</a:t>
            </a:r>
            <a:r>
              <a:rPr lang="en" sz="1220" dirty="0"/>
              <a:t> </a:t>
            </a:r>
            <a:r>
              <a:rPr lang="en" sz="1220" dirty="0" err="1"/>
              <a:t>다를</a:t>
            </a:r>
            <a:r>
              <a:rPr lang="en" sz="1220" dirty="0"/>
              <a:t> </a:t>
            </a:r>
            <a:r>
              <a:rPr lang="en" sz="1220" dirty="0" err="1"/>
              <a:t>수</a:t>
            </a:r>
            <a:r>
              <a:rPr lang="en" sz="1220" dirty="0"/>
              <a:t> </a:t>
            </a:r>
            <a:r>
              <a:rPr lang="en" sz="1220" dirty="0" err="1"/>
              <a:t>있음</a:t>
            </a:r>
            <a:r>
              <a:rPr lang="en" sz="1220" dirty="0"/>
              <a:t>. (</a:t>
            </a:r>
            <a:r>
              <a:rPr lang="en" sz="1220" dirty="0" err="1"/>
              <a:t>저는</a:t>
            </a:r>
            <a:r>
              <a:rPr lang="en" sz="1220" dirty="0"/>
              <a:t> </a:t>
            </a:r>
            <a:r>
              <a:rPr lang="en" sz="1220" dirty="0" err="1"/>
              <a:t>자연과학</a:t>
            </a:r>
            <a:r>
              <a:rPr lang="en" sz="1220" dirty="0"/>
              <a:t> </a:t>
            </a:r>
            <a:r>
              <a:rPr lang="en" sz="1220" dirty="0" err="1"/>
              <a:t>트레이닝을</a:t>
            </a:r>
            <a:r>
              <a:rPr lang="en" sz="1220" dirty="0"/>
              <a:t> </a:t>
            </a:r>
            <a:r>
              <a:rPr lang="en" sz="1220" dirty="0" err="1"/>
              <a:t>주로</a:t>
            </a:r>
            <a:r>
              <a:rPr lang="en" sz="1220" dirty="0"/>
              <a:t> </a:t>
            </a:r>
            <a:r>
              <a:rPr lang="en" sz="1220" dirty="0" err="1"/>
              <a:t>받았음</a:t>
            </a:r>
            <a:r>
              <a:rPr lang="en" sz="1220" dirty="0"/>
              <a:t>)</a:t>
            </a:r>
            <a:endParaRPr sz="1220" dirty="0"/>
          </a:p>
          <a:p>
            <a:pPr marL="457200" lvl="0" indent="-306070" algn="l" rtl="0">
              <a:lnSpc>
                <a:spcPct val="95000"/>
              </a:lnSpc>
              <a:spcBef>
                <a:spcPts val="0"/>
              </a:spcBef>
              <a:spcAft>
                <a:spcPts val="0"/>
              </a:spcAft>
              <a:buSzPts val="1220"/>
              <a:buChar char="●"/>
            </a:pPr>
            <a:r>
              <a:rPr lang="en" sz="1220" dirty="0" err="1"/>
              <a:t>초록</a:t>
            </a:r>
            <a:endParaRPr sz="1220" dirty="0"/>
          </a:p>
          <a:p>
            <a:pPr marL="914400" lvl="1" indent="-306069" algn="l" rtl="0">
              <a:lnSpc>
                <a:spcPct val="95000"/>
              </a:lnSpc>
              <a:spcBef>
                <a:spcPts val="0"/>
              </a:spcBef>
              <a:spcAft>
                <a:spcPts val="0"/>
              </a:spcAft>
              <a:buSzPts val="1220"/>
              <a:buChar char="○"/>
            </a:pPr>
            <a:r>
              <a:rPr lang="en" sz="1220" dirty="0" err="1"/>
              <a:t>연구의</a:t>
            </a:r>
            <a:r>
              <a:rPr lang="en" sz="1220" dirty="0"/>
              <a:t> </a:t>
            </a:r>
            <a:r>
              <a:rPr lang="en" sz="1220" dirty="0" err="1"/>
              <a:t>의미는</a:t>
            </a:r>
            <a:r>
              <a:rPr lang="en" sz="1220" dirty="0"/>
              <a:t> </a:t>
            </a:r>
            <a:r>
              <a:rPr lang="en" sz="1220" dirty="0" err="1"/>
              <a:t>문헌과</a:t>
            </a:r>
            <a:r>
              <a:rPr lang="en" sz="1220" dirty="0"/>
              <a:t> </a:t>
            </a:r>
            <a:r>
              <a:rPr lang="en" sz="1220" dirty="0" err="1"/>
              <a:t>비교</a:t>
            </a:r>
            <a:r>
              <a:rPr lang="en" sz="1220" dirty="0"/>
              <a:t>/</a:t>
            </a:r>
            <a:r>
              <a:rPr lang="en" sz="1220" dirty="0" err="1"/>
              <a:t>합성을</a:t>
            </a:r>
            <a:r>
              <a:rPr lang="en" sz="1220" dirty="0"/>
              <a:t> </a:t>
            </a:r>
            <a:r>
              <a:rPr lang="en" sz="1220" dirty="0" err="1"/>
              <a:t>통해서</a:t>
            </a:r>
            <a:r>
              <a:rPr lang="en" sz="1220" dirty="0"/>
              <a:t> </a:t>
            </a:r>
            <a:r>
              <a:rPr lang="en" sz="1220" dirty="0" err="1"/>
              <a:t>드러나는데</a:t>
            </a:r>
            <a:r>
              <a:rPr lang="en" sz="1220" dirty="0"/>
              <a:t>, </a:t>
            </a:r>
            <a:r>
              <a:rPr lang="en" sz="1220" dirty="0" err="1"/>
              <a:t>초록에는</a:t>
            </a:r>
            <a:r>
              <a:rPr lang="en" sz="1220" dirty="0"/>
              <a:t> </a:t>
            </a:r>
            <a:r>
              <a:rPr lang="en" sz="1220" dirty="0" err="1"/>
              <a:t>그</a:t>
            </a:r>
            <a:r>
              <a:rPr lang="en" sz="1220" dirty="0"/>
              <a:t> </a:t>
            </a:r>
            <a:r>
              <a:rPr lang="en" sz="1220" dirty="0" err="1"/>
              <a:t>정보들이</a:t>
            </a:r>
            <a:r>
              <a:rPr lang="en" sz="1220" dirty="0"/>
              <a:t> </a:t>
            </a:r>
            <a:r>
              <a:rPr lang="en" sz="1220" dirty="0" err="1"/>
              <a:t>없어서</a:t>
            </a:r>
            <a:r>
              <a:rPr lang="en" sz="1220" dirty="0"/>
              <a:t> </a:t>
            </a:r>
            <a:r>
              <a:rPr lang="en" sz="1220" dirty="0" err="1"/>
              <a:t>잘</a:t>
            </a:r>
            <a:r>
              <a:rPr lang="en" sz="1220" dirty="0"/>
              <a:t> </a:t>
            </a:r>
            <a:r>
              <a:rPr lang="en" sz="1220" dirty="0" err="1"/>
              <a:t>모르는</a:t>
            </a:r>
            <a:r>
              <a:rPr lang="en" sz="1220" dirty="0"/>
              <a:t> </a:t>
            </a:r>
            <a:r>
              <a:rPr lang="en" sz="1220" dirty="0" err="1"/>
              <a:t>경우</a:t>
            </a:r>
            <a:r>
              <a:rPr lang="en" sz="1220" dirty="0"/>
              <a:t> </a:t>
            </a:r>
            <a:r>
              <a:rPr lang="en" sz="1220" dirty="0" err="1"/>
              <a:t>많음</a:t>
            </a:r>
            <a:endParaRPr sz="1220" dirty="0"/>
          </a:p>
          <a:p>
            <a:pPr marL="914400" lvl="1" indent="-306069" algn="l" rtl="0">
              <a:lnSpc>
                <a:spcPct val="95000"/>
              </a:lnSpc>
              <a:spcBef>
                <a:spcPts val="0"/>
              </a:spcBef>
              <a:spcAft>
                <a:spcPts val="0"/>
              </a:spcAft>
              <a:buSzPts val="1220"/>
              <a:buChar char="○"/>
            </a:pPr>
            <a:r>
              <a:rPr lang="en" sz="1220" dirty="0" err="1"/>
              <a:t>잘</a:t>
            </a:r>
            <a:r>
              <a:rPr lang="en" sz="1220" dirty="0"/>
              <a:t> </a:t>
            </a:r>
            <a:r>
              <a:rPr lang="en" sz="1220" dirty="0" err="1"/>
              <a:t>알고</a:t>
            </a:r>
            <a:r>
              <a:rPr lang="en" sz="1220" dirty="0"/>
              <a:t> </a:t>
            </a:r>
            <a:r>
              <a:rPr lang="en" sz="1220" dirty="0" err="1"/>
              <a:t>있는</a:t>
            </a:r>
            <a:r>
              <a:rPr lang="en" sz="1220" dirty="0"/>
              <a:t> </a:t>
            </a:r>
            <a:r>
              <a:rPr lang="en" sz="1220" dirty="0" err="1"/>
              <a:t>주제의</a:t>
            </a:r>
            <a:r>
              <a:rPr lang="en" sz="1220" dirty="0"/>
              <a:t> </a:t>
            </a:r>
            <a:r>
              <a:rPr lang="en" sz="1220" dirty="0" err="1"/>
              <a:t>경우는</a:t>
            </a:r>
            <a:r>
              <a:rPr lang="en" sz="1220" dirty="0"/>
              <a:t> </a:t>
            </a:r>
            <a:r>
              <a:rPr lang="en" sz="1220" dirty="0" err="1"/>
              <a:t>제외</a:t>
            </a:r>
            <a:endParaRPr sz="1620" dirty="0"/>
          </a:p>
          <a:p>
            <a:pPr marL="457200" lvl="0" indent="-306070" algn="l" rtl="0">
              <a:lnSpc>
                <a:spcPct val="95000"/>
              </a:lnSpc>
              <a:spcBef>
                <a:spcPts val="0"/>
              </a:spcBef>
              <a:spcAft>
                <a:spcPts val="0"/>
              </a:spcAft>
              <a:buSzPts val="1220"/>
              <a:buChar char="●"/>
            </a:pPr>
            <a:r>
              <a:rPr lang="en" sz="1220" dirty="0"/>
              <a:t>Discussion </a:t>
            </a:r>
            <a:r>
              <a:rPr lang="en" sz="1220" dirty="0" err="1"/>
              <a:t>첫</a:t>
            </a:r>
            <a:r>
              <a:rPr lang="en" sz="1220" dirty="0"/>
              <a:t> </a:t>
            </a:r>
            <a:r>
              <a:rPr lang="en" sz="1220" dirty="0" err="1"/>
              <a:t>단락</a:t>
            </a:r>
            <a:endParaRPr sz="1220" dirty="0"/>
          </a:p>
          <a:p>
            <a:pPr marL="914400" lvl="1" indent="-306069" algn="l" rtl="0">
              <a:lnSpc>
                <a:spcPct val="95000"/>
              </a:lnSpc>
              <a:spcBef>
                <a:spcPts val="0"/>
              </a:spcBef>
              <a:spcAft>
                <a:spcPts val="0"/>
              </a:spcAft>
              <a:buSzPts val="1220"/>
              <a:buChar char="○"/>
            </a:pPr>
            <a:r>
              <a:rPr lang="en" sz="1220" dirty="0" err="1"/>
              <a:t>이</a:t>
            </a:r>
            <a:r>
              <a:rPr lang="en" sz="1220" dirty="0"/>
              <a:t> </a:t>
            </a:r>
            <a:r>
              <a:rPr lang="en" sz="1220" dirty="0" err="1"/>
              <a:t>연구의</a:t>
            </a:r>
            <a:r>
              <a:rPr lang="en" sz="1220" dirty="0"/>
              <a:t> </a:t>
            </a:r>
            <a:r>
              <a:rPr lang="en" sz="1220" dirty="0" err="1"/>
              <a:t>목적과</a:t>
            </a:r>
            <a:r>
              <a:rPr lang="en" sz="1220" dirty="0"/>
              <a:t> </a:t>
            </a:r>
            <a:r>
              <a:rPr lang="en" sz="1220" dirty="0" err="1"/>
              <a:t>핵심</a:t>
            </a:r>
            <a:r>
              <a:rPr lang="en" sz="1220" dirty="0"/>
              <a:t> </a:t>
            </a:r>
            <a:r>
              <a:rPr lang="en" sz="1220" dirty="0" err="1"/>
              <a:t>결과</a:t>
            </a:r>
            <a:r>
              <a:rPr lang="en" sz="1220" dirty="0"/>
              <a:t>, </a:t>
            </a:r>
            <a:r>
              <a:rPr lang="en" sz="1220" dirty="0" err="1"/>
              <a:t>그</a:t>
            </a:r>
            <a:r>
              <a:rPr lang="en" sz="1220" dirty="0"/>
              <a:t> </a:t>
            </a:r>
            <a:r>
              <a:rPr lang="en" sz="1220" dirty="0" err="1"/>
              <a:t>의의에</a:t>
            </a:r>
            <a:r>
              <a:rPr lang="en" sz="1220" dirty="0"/>
              <a:t> </a:t>
            </a:r>
            <a:r>
              <a:rPr lang="en" sz="1220" dirty="0" err="1"/>
              <a:t>대해서</a:t>
            </a:r>
            <a:r>
              <a:rPr lang="en" sz="1220" dirty="0"/>
              <a:t> </a:t>
            </a:r>
            <a:r>
              <a:rPr lang="en" sz="1220" dirty="0" err="1"/>
              <a:t>명확한</a:t>
            </a:r>
            <a:r>
              <a:rPr lang="en" sz="1220" dirty="0"/>
              <a:t> </a:t>
            </a:r>
            <a:r>
              <a:rPr lang="en" sz="1220" dirty="0" err="1"/>
              <a:t>아이디어가</a:t>
            </a:r>
            <a:r>
              <a:rPr lang="en" sz="1220" dirty="0"/>
              <a:t> </a:t>
            </a:r>
            <a:r>
              <a:rPr lang="en" sz="1220" dirty="0" err="1"/>
              <a:t>생겨야함</a:t>
            </a:r>
            <a:r>
              <a:rPr lang="en" sz="1220" dirty="0"/>
              <a:t> → </a:t>
            </a:r>
            <a:r>
              <a:rPr lang="en" sz="1220" dirty="0" err="1"/>
              <a:t>그래야</a:t>
            </a:r>
            <a:r>
              <a:rPr lang="en" sz="1220" dirty="0"/>
              <a:t> </a:t>
            </a:r>
            <a:r>
              <a:rPr lang="en" sz="1220" dirty="0" err="1"/>
              <a:t>좋은</a:t>
            </a:r>
            <a:r>
              <a:rPr lang="en" sz="1220" dirty="0"/>
              <a:t> </a:t>
            </a:r>
            <a:r>
              <a:rPr lang="en" sz="1220" dirty="0" err="1"/>
              <a:t>페이퍼</a:t>
            </a:r>
            <a:r>
              <a:rPr lang="en" sz="1220" dirty="0"/>
              <a:t>.</a:t>
            </a:r>
            <a:endParaRPr sz="1220" dirty="0"/>
          </a:p>
          <a:p>
            <a:pPr marL="914400" lvl="1" indent="-306069" algn="l" rtl="0">
              <a:lnSpc>
                <a:spcPct val="95000"/>
              </a:lnSpc>
              <a:spcBef>
                <a:spcPts val="0"/>
              </a:spcBef>
              <a:spcAft>
                <a:spcPts val="0"/>
              </a:spcAft>
              <a:buSzPts val="1220"/>
              <a:buChar char="○"/>
            </a:pPr>
            <a:r>
              <a:rPr lang="en" sz="1220" dirty="0" err="1"/>
              <a:t>핵심</a:t>
            </a:r>
            <a:r>
              <a:rPr lang="en" sz="1220" dirty="0"/>
              <a:t> </a:t>
            </a:r>
            <a:r>
              <a:rPr lang="en" sz="1220" dirty="0" err="1"/>
              <a:t>연구</a:t>
            </a:r>
            <a:r>
              <a:rPr lang="en" sz="1220" dirty="0"/>
              <a:t> </a:t>
            </a:r>
            <a:r>
              <a:rPr lang="en" sz="1220" dirty="0" err="1"/>
              <a:t>질문</a:t>
            </a:r>
            <a:r>
              <a:rPr lang="en" sz="1220" dirty="0"/>
              <a:t>, </a:t>
            </a:r>
            <a:r>
              <a:rPr lang="en" sz="1220" dirty="0" err="1"/>
              <a:t>실험</a:t>
            </a:r>
            <a:r>
              <a:rPr lang="en" sz="1220" dirty="0"/>
              <a:t>, </a:t>
            </a:r>
            <a:r>
              <a:rPr lang="en" sz="1220" dirty="0" err="1"/>
              <a:t>뭘했는지</a:t>
            </a:r>
            <a:r>
              <a:rPr lang="en" sz="1220" dirty="0"/>
              <a:t>?</a:t>
            </a:r>
            <a:endParaRPr sz="1220" dirty="0"/>
          </a:p>
          <a:p>
            <a:pPr marL="914400" lvl="1" indent="-306069" algn="l" rtl="0">
              <a:lnSpc>
                <a:spcPct val="95000"/>
              </a:lnSpc>
              <a:spcBef>
                <a:spcPts val="0"/>
              </a:spcBef>
              <a:spcAft>
                <a:spcPts val="0"/>
              </a:spcAft>
              <a:buSzPts val="1220"/>
              <a:buChar char="○"/>
            </a:pPr>
            <a:r>
              <a:rPr lang="en" sz="1220" dirty="0" err="1"/>
              <a:t>핵심</a:t>
            </a:r>
            <a:r>
              <a:rPr lang="en" sz="1220" dirty="0"/>
              <a:t> </a:t>
            </a:r>
            <a:r>
              <a:rPr lang="en" sz="1220" dirty="0" err="1"/>
              <a:t>결과</a:t>
            </a:r>
            <a:r>
              <a:rPr lang="en" sz="1220" dirty="0"/>
              <a:t>, </a:t>
            </a:r>
            <a:r>
              <a:rPr lang="en" sz="1220" dirty="0" err="1"/>
              <a:t>뭘봤는지</a:t>
            </a:r>
            <a:r>
              <a:rPr lang="en" sz="1220" dirty="0"/>
              <a:t>?</a:t>
            </a:r>
            <a:endParaRPr sz="1220" dirty="0"/>
          </a:p>
          <a:p>
            <a:pPr marL="914400" lvl="1" indent="-306069" algn="l" rtl="0">
              <a:lnSpc>
                <a:spcPct val="95000"/>
              </a:lnSpc>
              <a:spcBef>
                <a:spcPts val="0"/>
              </a:spcBef>
              <a:spcAft>
                <a:spcPts val="0"/>
              </a:spcAft>
              <a:buSzPts val="1220"/>
              <a:buChar char="○"/>
            </a:pPr>
            <a:r>
              <a:rPr lang="en" sz="1220" b="1" dirty="0" err="1">
                <a:solidFill>
                  <a:srgbClr val="0000FF"/>
                </a:solidFill>
              </a:rPr>
              <a:t>의미</a:t>
            </a:r>
            <a:r>
              <a:rPr lang="en" sz="1220" b="1" dirty="0">
                <a:solidFill>
                  <a:srgbClr val="0000FF"/>
                </a:solidFill>
              </a:rPr>
              <a:t>:</a:t>
            </a:r>
            <a:r>
              <a:rPr lang="en" sz="1220" dirty="0"/>
              <a:t> </a:t>
            </a:r>
            <a:r>
              <a:rPr lang="en" sz="1220" dirty="0" err="1"/>
              <a:t>이</a:t>
            </a:r>
            <a:r>
              <a:rPr lang="en" sz="1220" dirty="0"/>
              <a:t> </a:t>
            </a:r>
            <a:r>
              <a:rPr lang="en" sz="1220" dirty="0" err="1"/>
              <a:t>결과가</a:t>
            </a:r>
            <a:r>
              <a:rPr lang="en" sz="1220" dirty="0"/>
              <a:t> </a:t>
            </a:r>
            <a:r>
              <a:rPr lang="en" sz="1220" dirty="0" err="1"/>
              <a:t>문헌에서</a:t>
            </a:r>
            <a:r>
              <a:rPr lang="en" sz="1220" dirty="0"/>
              <a:t> </a:t>
            </a:r>
            <a:r>
              <a:rPr lang="en" sz="1220" dirty="0" err="1"/>
              <a:t>어떤</a:t>
            </a:r>
            <a:r>
              <a:rPr lang="en" sz="1220" dirty="0"/>
              <a:t> </a:t>
            </a:r>
            <a:r>
              <a:rPr lang="en" sz="1220" dirty="0" err="1"/>
              <a:t>역할을</a:t>
            </a:r>
            <a:r>
              <a:rPr lang="en" sz="1220" dirty="0"/>
              <a:t> </a:t>
            </a:r>
            <a:r>
              <a:rPr lang="en" sz="1220" dirty="0" err="1"/>
              <a:t>하는지</a:t>
            </a:r>
            <a:r>
              <a:rPr lang="en" sz="1220" dirty="0"/>
              <a:t> →  </a:t>
            </a:r>
            <a:r>
              <a:rPr lang="en" sz="1220" dirty="0" err="1"/>
              <a:t>이걸</a:t>
            </a:r>
            <a:r>
              <a:rPr lang="en" sz="1220" dirty="0"/>
              <a:t> </a:t>
            </a:r>
            <a:r>
              <a:rPr lang="en" sz="1220" dirty="0" err="1"/>
              <a:t>정확하게</a:t>
            </a:r>
            <a:r>
              <a:rPr lang="en" sz="1220" dirty="0"/>
              <a:t> </a:t>
            </a:r>
            <a:r>
              <a:rPr lang="en" sz="1220" dirty="0" err="1"/>
              <a:t>파악하고</a:t>
            </a:r>
            <a:r>
              <a:rPr lang="en" sz="1220" dirty="0"/>
              <a:t> </a:t>
            </a:r>
            <a:r>
              <a:rPr lang="en" sz="1220" dirty="0" err="1"/>
              <a:t>날카롭게</a:t>
            </a:r>
            <a:r>
              <a:rPr lang="en" sz="1220" dirty="0"/>
              <a:t> </a:t>
            </a:r>
            <a:r>
              <a:rPr lang="en" sz="1220" dirty="0" err="1"/>
              <a:t>이야기</a:t>
            </a:r>
            <a:r>
              <a:rPr lang="en" sz="1220" dirty="0"/>
              <a:t> </a:t>
            </a:r>
            <a:r>
              <a:rPr lang="en" sz="1220" dirty="0" err="1"/>
              <a:t>해주어야</a:t>
            </a:r>
            <a:r>
              <a:rPr lang="en" sz="1220" dirty="0"/>
              <a:t>, </a:t>
            </a:r>
            <a:r>
              <a:rPr lang="en" sz="1220" b="1" dirty="0" err="1">
                <a:solidFill>
                  <a:srgbClr val="FF0000"/>
                </a:solidFill>
              </a:rPr>
              <a:t>독자들이</a:t>
            </a:r>
            <a:r>
              <a:rPr lang="en" sz="1220" b="1" dirty="0">
                <a:solidFill>
                  <a:srgbClr val="FF0000"/>
                </a:solidFill>
              </a:rPr>
              <a:t> </a:t>
            </a:r>
            <a:r>
              <a:rPr lang="en" sz="1220" b="1" dirty="0" err="1">
                <a:solidFill>
                  <a:srgbClr val="FF0000"/>
                </a:solidFill>
              </a:rPr>
              <a:t>연구의</a:t>
            </a:r>
            <a:r>
              <a:rPr lang="en" sz="1220" b="1" dirty="0">
                <a:solidFill>
                  <a:srgbClr val="FF0000"/>
                </a:solidFill>
              </a:rPr>
              <a:t> </a:t>
            </a:r>
            <a:r>
              <a:rPr lang="en" sz="1220" b="1" dirty="0" err="1">
                <a:solidFill>
                  <a:srgbClr val="FF0000"/>
                </a:solidFill>
              </a:rPr>
              <a:t>가치를</a:t>
            </a:r>
            <a:r>
              <a:rPr lang="en" sz="1220" b="1" dirty="0">
                <a:solidFill>
                  <a:srgbClr val="FF0000"/>
                </a:solidFill>
              </a:rPr>
              <a:t> </a:t>
            </a:r>
            <a:r>
              <a:rPr lang="en" sz="1220" b="1" dirty="0" err="1">
                <a:solidFill>
                  <a:srgbClr val="FF0000"/>
                </a:solidFill>
              </a:rPr>
              <a:t>빨리</a:t>
            </a:r>
            <a:r>
              <a:rPr lang="en" sz="1220" b="1" dirty="0">
                <a:solidFill>
                  <a:srgbClr val="FF0000"/>
                </a:solidFill>
              </a:rPr>
              <a:t> </a:t>
            </a:r>
            <a:r>
              <a:rPr lang="en" sz="1220" b="1" dirty="0" err="1">
                <a:solidFill>
                  <a:srgbClr val="FF0000"/>
                </a:solidFill>
              </a:rPr>
              <a:t>파악할</a:t>
            </a:r>
            <a:r>
              <a:rPr lang="en" sz="1220" b="1" dirty="0">
                <a:solidFill>
                  <a:srgbClr val="FF0000"/>
                </a:solidFill>
              </a:rPr>
              <a:t> </a:t>
            </a:r>
            <a:r>
              <a:rPr lang="en" sz="1220" b="1" dirty="0" err="1">
                <a:solidFill>
                  <a:srgbClr val="FF0000"/>
                </a:solidFill>
              </a:rPr>
              <a:t>수</a:t>
            </a:r>
            <a:r>
              <a:rPr lang="en" sz="1220" b="1" dirty="0">
                <a:solidFill>
                  <a:srgbClr val="FF0000"/>
                </a:solidFill>
              </a:rPr>
              <a:t> </a:t>
            </a:r>
            <a:r>
              <a:rPr lang="en" sz="1220" b="1" dirty="0" err="1">
                <a:solidFill>
                  <a:srgbClr val="FF0000"/>
                </a:solidFill>
              </a:rPr>
              <a:t>있음</a:t>
            </a:r>
            <a:r>
              <a:rPr lang="en" sz="1220" dirty="0"/>
              <a:t>.</a:t>
            </a:r>
            <a:r>
              <a:rPr lang="en" sz="1220" b="1" dirty="0">
                <a:solidFill>
                  <a:srgbClr val="FF0000"/>
                </a:solidFill>
              </a:rPr>
              <a:t> “</a:t>
            </a:r>
            <a:r>
              <a:rPr lang="en" sz="1220" b="1" dirty="0" err="1">
                <a:solidFill>
                  <a:srgbClr val="FF0000"/>
                </a:solidFill>
              </a:rPr>
              <a:t>독자</a:t>
            </a:r>
            <a:r>
              <a:rPr lang="en" sz="1220" b="1" dirty="0">
                <a:solidFill>
                  <a:srgbClr val="FF0000"/>
                </a:solidFill>
              </a:rPr>
              <a:t> </a:t>
            </a:r>
            <a:r>
              <a:rPr lang="en" sz="1220" b="1" dirty="0" err="1">
                <a:solidFill>
                  <a:srgbClr val="FF0000"/>
                </a:solidFill>
              </a:rPr>
              <a:t>중심</a:t>
            </a:r>
            <a:r>
              <a:rPr lang="en" sz="1220" b="1" dirty="0">
                <a:solidFill>
                  <a:srgbClr val="FF0000"/>
                </a:solidFill>
              </a:rPr>
              <a:t> </a:t>
            </a:r>
            <a:r>
              <a:rPr lang="en" sz="1220" b="1" dirty="0" err="1">
                <a:solidFill>
                  <a:srgbClr val="FF0000"/>
                </a:solidFill>
              </a:rPr>
              <a:t>글쓰기</a:t>
            </a:r>
            <a:r>
              <a:rPr lang="en" sz="1220" b="1" dirty="0">
                <a:solidFill>
                  <a:srgbClr val="FF0000"/>
                </a:solidFill>
              </a:rPr>
              <a:t>"</a:t>
            </a:r>
            <a:endParaRPr sz="1220" b="1" dirty="0">
              <a:solidFill>
                <a:srgbClr val="FF0000"/>
              </a:solidFill>
            </a:endParaRPr>
          </a:p>
          <a:p>
            <a:pPr marL="1371600" lvl="2" indent="-306069" algn="l" rtl="0">
              <a:lnSpc>
                <a:spcPct val="95000"/>
              </a:lnSpc>
              <a:spcBef>
                <a:spcPts val="0"/>
              </a:spcBef>
              <a:spcAft>
                <a:spcPts val="0"/>
              </a:spcAft>
              <a:buSzPts val="1220"/>
              <a:buChar char="■"/>
            </a:pPr>
            <a:r>
              <a:rPr lang="en" sz="1220" dirty="0" err="1"/>
              <a:t>기존</a:t>
            </a:r>
            <a:r>
              <a:rPr lang="en" sz="1220" dirty="0"/>
              <a:t> </a:t>
            </a:r>
            <a:r>
              <a:rPr lang="en" sz="1220" dirty="0" err="1"/>
              <a:t>가설</a:t>
            </a:r>
            <a:r>
              <a:rPr lang="en" sz="1220" dirty="0"/>
              <a:t>, </a:t>
            </a:r>
            <a:r>
              <a:rPr lang="en" sz="1220" dirty="0" err="1"/>
              <a:t>모델을</a:t>
            </a:r>
            <a:r>
              <a:rPr lang="en" sz="1220" dirty="0"/>
              <a:t> </a:t>
            </a:r>
            <a:r>
              <a:rPr lang="en" sz="1220" dirty="0" err="1"/>
              <a:t>지지하되</a:t>
            </a:r>
            <a:r>
              <a:rPr lang="en" sz="1220" dirty="0"/>
              <a:t>, </a:t>
            </a:r>
            <a:r>
              <a:rPr lang="en" sz="1220" dirty="0" err="1"/>
              <a:t>더</a:t>
            </a:r>
            <a:r>
              <a:rPr lang="en" sz="1220" dirty="0"/>
              <a:t> </a:t>
            </a:r>
            <a:r>
              <a:rPr lang="en" sz="1220" dirty="0" err="1"/>
              <a:t>깊은</a:t>
            </a:r>
            <a:r>
              <a:rPr lang="en" sz="1220" dirty="0"/>
              <a:t>, </a:t>
            </a:r>
            <a:r>
              <a:rPr lang="en" sz="1220" dirty="0" err="1"/>
              <a:t>정확한</a:t>
            </a:r>
            <a:r>
              <a:rPr lang="en" sz="1220" dirty="0"/>
              <a:t>, subtle </a:t>
            </a:r>
            <a:r>
              <a:rPr lang="en" sz="1220" dirty="0" err="1"/>
              <a:t>해석을</a:t>
            </a:r>
            <a:r>
              <a:rPr lang="en" sz="1220" dirty="0"/>
              <a:t> </a:t>
            </a:r>
            <a:r>
              <a:rPr lang="en" sz="1220" dirty="0" err="1"/>
              <a:t>가능하게</a:t>
            </a:r>
            <a:r>
              <a:rPr lang="en" sz="1220" dirty="0"/>
              <a:t> </a:t>
            </a:r>
            <a:r>
              <a:rPr lang="en" sz="1220" dirty="0" err="1"/>
              <a:t>하는</a:t>
            </a:r>
            <a:r>
              <a:rPr lang="en" sz="1220" dirty="0"/>
              <a:t> </a:t>
            </a:r>
            <a:r>
              <a:rPr lang="en" sz="1220" dirty="0" err="1"/>
              <a:t>새로운</a:t>
            </a:r>
            <a:r>
              <a:rPr lang="en" sz="1220" dirty="0"/>
              <a:t> </a:t>
            </a:r>
            <a:r>
              <a:rPr lang="en" sz="1220" dirty="0" err="1"/>
              <a:t>결과</a:t>
            </a:r>
            <a:r>
              <a:rPr lang="en" sz="1220" dirty="0"/>
              <a:t> → </a:t>
            </a:r>
            <a:r>
              <a:rPr lang="en" sz="1220" dirty="0" err="1"/>
              <a:t>모델의</a:t>
            </a:r>
            <a:r>
              <a:rPr lang="en" sz="1220" dirty="0"/>
              <a:t> </a:t>
            </a:r>
            <a:r>
              <a:rPr lang="en" sz="1220" dirty="0" err="1"/>
              <a:t>업데이트</a:t>
            </a:r>
            <a:endParaRPr sz="1220" dirty="0"/>
          </a:p>
          <a:p>
            <a:pPr marL="1371600" lvl="2" indent="-306069" algn="l" rtl="0">
              <a:lnSpc>
                <a:spcPct val="95000"/>
              </a:lnSpc>
              <a:spcBef>
                <a:spcPts val="0"/>
              </a:spcBef>
              <a:spcAft>
                <a:spcPts val="0"/>
              </a:spcAft>
              <a:buSzPts val="1220"/>
              <a:buChar char="■"/>
            </a:pPr>
            <a:r>
              <a:rPr lang="en" sz="1220" dirty="0" err="1"/>
              <a:t>기존</a:t>
            </a:r>
            <a:r>
              <a:rPr lang="en" sz="1220" dirty="0"/>
              <a:t> </a:t>
            </a:r>
            <a:r>
              <a:rPr lang="en" sz="1220" dirty="0" err="1"/>
              <a:t>가설과</a:t>
            </a:r>
            <a:r>
              <a:rPr lang="en" sz="1220" dirty="0"/>
              <a:t> </a:t>
            </a:r>
            <a:r>
              <a:rPr lang="en" sz="1220" dirty="0" err="1"/>
              <a:t>모델과</a:t>
            </a:r>
            <a:r>
              <a:rPr lang="en" sz="1220" dirty="0"/>
              <a:t> </a:t>
            </a:r>
            <a:r>
              <a:rPr lang="en" sz="1220" dirty="0" err="1"/>
              <a:t>배치되는</a:t>
            </a:r>
            <a:r>
              <a:rPr lang="en" sz="1220" dirty="0"/>
              <a:t> </a:t>
            </a:r>
            <a:r>
              <a:rPr lang="en" sz="1220" dirty="0" err="1"/>
              <a:t>새로운</a:t>
            </a:r>
            <a:r>
              <a:rPr lang="en" sz="1220" dirty="0"/>
              <a:t> </a:t>
            </a:r>
            <a:r>
              <a:rPr lang="en" sz="1220" dirty="0" err="1"/>
              <a:t>결과</a:t>
            </a:r>
            <a:r>
              <a:rPr lang="en" sz="1220" dirty="0"/>
              <a:t>: </a:t>
            </a:r>
            <a:r>
              <a:rPr lang="en" sz="1220" dirty="0" err="1"/>
              <a:t>새로운</a:t>
            </a:r>
            <a:r>
              <a:rPr lang="en" sz="1220" dirty="0"/>
              <a:t> </a:t>
            </a:r>
            <a:r>
              <a:rPr lang="en" sz="1220" dirty="0" err="1"/>
              <a:t>해석</a:t>
            </a:r>
            <a:r>
              <a:rPr lang="en" sz="1220" dirty="0"/>
              <a:t> </a:t>
            </a:r>
            <a:r>
              <a:rPr lang="en" sz="1220" dirty="0" err="1"/>
              <a:t>방향</a:t>
            </a:r>
            <a:r>
              <a:rPr lang="en" sz="1220" dirty="0"/>
              <a:t>, </a:t>
            </a:r>
            <a:r>
              <a:rPr lang="en" sz="1220" dirty="0" err="1"/>
              <a:t>모델</a:t>
            </a:r>
            <a:r>
              <a:rPr lang="en" sz="1220" dirty="0"/>
              <a:t> </a:t>
            </a:r>
            <a:r>
              <a:rPr lang="en" sz="1220" dirty="0" err="1"/>
              <a:t>제시</a:t>
            </a:r>
            <a:r>
              <a:rPr lang="en" sz="1220" dirty="0"/>
              <a:t> → </a:t>
            </a:r>
            <a:r>
              <a:rPr lang="en" sz="1220" dirty="0" err="1"/>
              <a:t>모델의</a:t>
            </a:r>
            <a:r>
              <a:rPr lang="en" sz="1220" dirty="0"/>
              <a:t> </a:t>
            </a:r>
            <a:r>
              <a:rPr lang="en" sz="1220" dirty="0" err="1"/>
              <a:t>수정</a:t>
            </a:r>
            <a:r>
              <a:rPr lang="en" sz="1220" dirty="0"/>
              <a:t> (</a:t>
            </a:r>
            <a:r>
              <a:rPr lang="en" sz="1220" u="sng" dirty="0">
                <a:solidFill>
                  <a:schemeClr val="hlink"/>
                </a:solidFill>
                <a:hlinkClick r:id="rId3"/>
              </a:rPr>
              <a:t>예시</a:t>
            </a:r>
            <a:r>
              <a:rPr lang="en" sz="1220" dirty="0"/>
              <a:t>)</a:t>
            </a:r>
            <a:endParaRPr sz="1220" dirty="0"/>
          </a:p>
          <a:p>
            <a:pPr marL="1371600" lvl="2" indent="-306069" algn="l" rtl="0">
              <a:lnSpc>
                <a:spcPct val="95000"/>
              </a:lnSpc>
              <a:spcBef>
                <a:spcPts val="0"/>
              </a:spcBef>
              <a:spcAft>
                <a:spcPts val="0"/>
              </a:spcAft>
              <a:buSzPts val="1220"/>
              <a:buChar char="■"/>
            </a:pPr>
            <a:r>
              <a:rPr lang="en" sz="1220" dirty="0"/>
              <a:t>Competing </a:t>
            </a:r>
            <a:r>
              <a:rPr lang="en" sz="1220" dirty="0" err="1"/>
              <a:t>models중</a:t>
            </a:r>
            <a:r>
              <a:rPr lang="en" sz="1220" dirty="0"/>
              <a:t> </a:t>
            </a:r>
            <a:r>
              <a:rPr lang="en" sz="1220" dirty="0" err="1"/>
              <a:t>하나를</a:t>
            </a:r>
            <a:r>
              <a:rPr lang="en" sz="1220" dirty="0"/>
              <a:t> </a:t>
            </a:r>
            <a:r>
              <a:rPr lang="en" sz="1220" dirty="0" err="1"/>
              <a:t>지지하고</a:t>
            </a:r>
            <a:r>
              <a:rPr lang="en" sz="1220" dirty="0"/>
              <a:t> </a:t>
            </a:r>
            <a:r>
              <a:rPr lang="en" sz="1220" dirty="0" err="1"/>
              <a:t>다른</a:t>
            </a:r>
            <a:r>
              <a:rPr lang="en" sz="1220" dirty="0"/>
              <a:t> </a:t>
            </a:r>
            <a:r>
              <a:rPr lang="en" sz="1220" dirty="0" err="1"/>
              <a:t>하나를</a:t>
            </a:r>
            <a:r>
              <a:rPr lang="en" sz="1220" dirty="0"/>
              <a:t> </a:t>
            </a:r>
            <a:r>
              <a:rPr lang="en" sz="1220" dirty="0" err="1"/>
              <a:t>지지하지</a:t>
            </a:r>
            <a:r>
              <a:rPr lang="en" sz="1220" dirty="0"/>
              <a:t> </a:t>
            </a:r>
            <a:r>
              <a:rPr lang="en" sz="1220" dirty="0" err="1"/>
              <a:t>않는</a:t>
            </a:r>
            <a:r>
              <a:rPr lang="en" sz="1220" dirty="0"/>
              <a:t> </a:t>
            </a:r>
            <a:r>
              <a:rPr lang="en" sz="1220" dirty="0" err="1"/>
              <a:t>역할</a:t>
            </a:r>
            <a:r>
              <a:rPr lang="en" sz="1220" dirty="0"/>
              <a:t> → </a:t>
            </a:r>
            <a:r>
              <a:rPr lang="en" sz="1220" dirty="0" err="1"/>
              <a:t>모델의</a:t>
            </a:r>
            <a:r>
              <a:rPr lang="en" sz="1220" dirty="0"/>
              <a:t> </a:t>
            </a:r>
            <a:r>
              <a:rPr lang="en" sz="1220" dirty="0" err="1"/>
              <a:t>선택</a:t>
            </a:r>
            <a:endParaRPr sz="1220" dirty="0"/>
          </a:p>
          <a:p>
            <a:pPr marL="1371600" lvl="2" indent="-306069" algn="l" rtl="0">
              <a:lnSpc>
                <a:spcPct val="95000"/>
              </a:lnSpc>
              <a:spcBef>
                <a:spcPts val="0"/>
              </a:spcBef>
              <a:spcAft>
                <a:spcPts val="0"/>
              </a:spcAft>
              <a:buSzPts val="1220"/>
              <a:buChar char="■"/>
            </a:pPr>
            <a:r>
              <a:rPr lang="en" sz="1220" dirty="0" err="1"/>
              <a:t>새로운</a:t>
            </a:r>
            <a:r>
              <a:rPr lang="en" sz="1220" dirty="0"/>
              <a:t> </a:t>
            </a:r>
            <a:r>
              <a:rPr lang="en" sz="1220" dirty="0" err="1"/>
              <a:t>모델이</a:t>
            </a:r>
            <a:r>
              <a:rPr lang="en" sz="1220" dirty="0"/>
              <a:t> </a:t>
            </a:r>
            <a:r>
              <a:rPr lang="en" sz="1220" dirty="0" err="1"/>
              <a:t>필요한</a:t>
            </a:r>
            <a:r>
              <a:rPr lang="en" sz="1220" dirty="0"/>
              <a:t> </a:t>
            </a:r>
            <a:r>
              <a:rPr lang="en" sz="1220" dirty="0" err="1"/>
              <a:t>발견</a:t>
            </a:r>
            <a:r>
              <a:rPr lang="en" sz="1220" dirty="0"/>
              <a:t>, </a:t>
            </a:r>
            <a:r>
              <a:rPr lang="en" sz="1220" dirty="0" err="1"/>
              <a:t>새로운</a:t>
            </a:r>
            <a:r>
              <a:rPr lang="en" sz="1220" dirty="0"/>
              <a:t> </a:t>
            </a:r>
            <a:r>
              <a:rPr lang="en" sz="1220" dirty="0" err="1"/>
              <a:t>데이터</a:t>
            </a:r>
            <a:r>
              <a:rPr lang="en" sz="1220" dirty="0"/>
              <a:t> </a:t>
            </a:r>
            <a:r>
              <a:rPr lang="en" sz="1220" dirty="0" err="1"/>
              <a:t>융합에</a:t>
            </a:r>
            <a:r>
              <a:rPr lang="en" sz="1220" dirty="0"/>
              <a:t> </a:t>
            </a:r>
            <a:r>
              <a:rPr lang="en" sz="1220" dirty="0" err="1"/>
              <a:t>의한</a:t>
            </a:r>
            <a:r>
              <a:rPr lang="en" sz="1220" dirty="0"/>
              <a:t> </a:t>
            </a:r>
            <a:r>
              <a:rPr lang="en" sz="1220" dirty="0" err="1"/>
              <a:t>분석</a:t>
            </a:r>
            <a:endParaRPr sz="1220" dirty="0"/>
          </a:p>
          <a:p>
            <a:pPr marL="1371600" lvl="2" indent="-306069" algn="l" rtl="0">
              <a:lnSpc>
                <a:spcPct val="95000"/>
              </a:lnSpc>
              <a:spcBef>
                <a:spcPts val="0"/>
              </a:spcBef>
              <a:spcAft>
                <a:spcPts val="0"/>
              </a:spcAft>
              <a:buSzPts val="1220"/>
              <a:buChar char="■"/>
            </a:pPr>
            <a:r>
              <a:rPr lang="en" sz="1220" dirty="0" err="1"/>
              <a:t>새롭고</a:t>
            </a:r>
            <a:r>
              <a:rPr lang="en" sz="1220" dirty="0"/>
              <a:t> </a:t>
            </a:r>
            <a:r>
              <a:rPr lang="en" sz="1220" dirty="0" err="1"/>
              <a:t>혁신적</a:t>
            </a:r>
            <a:r>
              <a:rPr lang="en" sz="1220" dirty="0"/>
              <a:t> </a:t>
            </a:r>
            <a:r>
              <a:rPr lang="en" sz="1220" dirty="0" err="1"/>
              <a:t>기술의</a:t>
            </a:r>
            <a:r>
              <a:rPr lang="en" sz="1220" dirty="0"/>
              <a:t> </a:t>
            </a:r>
            <a:r>
              <a:rPr lang="en" sz="1220" dirty="0" err="1"/>
              <a:t>소개</a:t>
            </a:r>
            <a:r>
              <a:rPr lang="en" sz="1220" dirty="0"/>
              <a:t> </a:t>
            </a:r>
            <a:r>
              <a:rPr lang="en" sz="1220" dirty="0" err="1"/>
              <a:t>및</a:t>
            </a:r>
            <a:r>
              <a:rPr lang="en" sz="1220" dirty="0"/>
              <a:t> </a:t>
            </a:r>
            <a:r>
              <a:rPr lang="en" sz="1220" dirty="0" err="1"/>
              <a:t>적용</a:t>
            </a:r>
            <a:endParaRPr sz="1220" dirty="0"/>
          </a:p>
          <a:p>
            <a:pPr marL="914400" lvl="1" indent="-306069" algn="l" rtl="0">
              <a:lnSpc>
                <a:spcPct val="95000"/>
              </a:lnSpc>
              <a:spcBef>
                <a:spcPts val="0"/>
              </a:spcBef>
              <a:spcAft>
                <a:spcPts val="0"/>
              </a:spcAft>
              <a:buClr>
                <a:srgbClr val="0000FF"/>
              </a:buClr>
              <a:buSzPts val="1220"/>
              <a:buChar char="○"/>
            </a:pPr>
            <a:r>
              <a:rPr lang="en" sz="1220" dirty="0">
                <a:solidFill>
                  <a:srgbClr val="0000FF"/>
                </a:solidFill>
              </a:rPr>
              <a:t>This is sort of thesis paragraph of the entire manuscript.</a:t>
            </a:r>
            <a:endParaRPr sz="1220" dirty="0">
              <a:solidFill>
                <a:srgbClr val="0000FF"/>
              </a:solidFill>
            </a:endParaRPr>
          </a:p>
          <a:p>
            <a:pPr marL="457200" lvl="0" indent="-306070" algn="l" rtl="0">
              <a:lnSpc>
                <a:spcPct val="95000"/>
              </a:lnSpc>
              <a:spcBef>
                <a:spcPts val="0"/>
              </a:spcBef>
              <a:spcAft>
                <a:spcPts val="0"/>
              </a:spcAft>
              <a:buSzPts val="1220"/>
              <a:buChar char="●"/>
            </a:pPr>
            <a:r>
              <a:rPr lang="en" sz="1220" dirty="0" err="1"/>
              <a:t>그림</a:t>
            </a:r>
            <a:r>
              <a:rPr lang="en" sz="1220" dirty="0"/>
              <a:t>/</a:t>
            </a:r>
            <a:r>
              <a:rPr lang="en" sz="1220" dirty="0" err="1"/>
              <a:t>데이터</a:t>
            </a:r>
            <a:r>
              <a:rPr lang="en" sz="1220" dirty="0"/>
              <a:t> </a:t>
            </a:r>
            <a:r>
              <a:rPr lang="en" sz="1220" dirty="0" err="1"/>
              <a:t>확인</a:t>
            </a:r>
            <a:endParaRPr sz="1220" dirty="0"/>
          </a:p>
          <a:p>
            <a:pPr marL="914400" lvl="1" indent="-306069" algn="l" rtl="0">
              <a:lnSpc>
                <a:spcPct val="95000"/>
              </a:lnSpc>
              <a:spcBef>
                <a:spcPts val="0"/>
              </a:spcBef>
              <a:spcAft>
                <a:spcPts val="0"/>
              </a:spcAft>
              <a:buSzPts val="1220"/>
              <a:buChar char="○"/>
            </a:pPr>
            <a:r>
              <a:rPr lang="en" sz="1220" dirty="0"/>
              <a:t>Figure </a:t>
            </a:r>
            <a:r>
              <a:rPr lang="en" sz="1220" dirty="0" err="1"/>
              <a:t>legend도</a:t>
            </a:r>
            <a:r>
              <a:rPr lang="en" sz="1220" dirty="0"/>
              <a:t> </a:t>
            </a:r>
            <a:r>
              <a:rPr lang="en" sz="1220" dirty="0" err="1"/>
              <a:t>중요함</a:t>
            </a:r>
            <a:endParaRPr sz="1220" dirty="0"/>
          </a:p>
          <a:p>
            <a:pPr marL="914400" lvl="1" indent="-306069" algn="l" rtl="0">
              <a:lnSpc>
                <a:spcPct val="95000"/>
              </a:lnSpc>
              <a:spcBef>
                <a:spcPts val="0"/>
              </a:spcBef>
              <a:spcAft>
                <a:spcPts val="0"/>
              </a:spcAft>
              <a:buSzPts val="1220"/>
              <a:buChar char="○"/>
            </a:pPr>
            <a:r>
              <a:rPr lang="en" sz="1220" dirty="0" err="1"/>
              <a:t>인트로</a:t>
            </a:r>
            <a:r>
              <a:rPr lang="en" sz="1220" dirty="0"/>
              <a:t>, methods </a:t>
            </a:r>
            <a:r>
              <a:rPr lang="en" sz="1220" dirty="0" err="1"/>
              <a:t>안보고</a:t>
            </a:r>
            <a:r>
              <a:rPr lang="en" sz="1220" dirty="0"/>
              <a:t> Figure </a:t>
            </a:r>
            <a:r>
              <a:rPr lang="en" sz="1220" dirty="0" err="1"/>
              <a:t>부터</a:t>
            </a:r>
            <a:r>
              <a:rPr lang="en" sz="1220" dirty="0"/>
              <a:t> </a:t>
            </a:r>
            <a:r>
              <a:rPr lang="en" sz="1220" dirty="0" err="1"/>
              <a:t>봄</a:t>
            </a:r>
            <a:r>
              <a:rPr lang="en" sz="1220" dirty="0"/>
              <a:t> (no acronyms!!! → ACC’s ambiguity activation, </a:t>
            </a:r>
            <a:r>
              <a:rPr lang="en" sz="1220" dirty="0" err="1"/>
              <a:t>부정적인</a:t>
            </a:r>
            <a:r>
              <a:rPr lang="en" sz="1220" dirty="0"/>
              <a:t> </a:t>
            </a:r>
            <a:r>
              <a:rPr lang="en" sz="1220" dirty="0" err="1"/>
              <a:t>감정</a:t>
            </a:r>
            <a:r>
              <a:rPr lang="en" sz="1220" dirty="0"/>
              <a:t>, </a:t>
            </a:r>
            <a:r>
              <a:rPr lang="en" sz="1220" dirty="0" err="1"/>
              <a:t>불필요한</a:t>
            </a:r>
            <a:r>
              <a:rPr lang="en" sz="1220" dirty="0"/>
              <a:t> working memory </a:t>
            </a:r>
            <a:r>
              <a:rPr lang="en" sz="1220" dirty="0" err="1"/>
              <a:t>사용</a:t>
            </a:r>
            <a:r>
              <a:rPr lang="en" sz="1220" dirty="0"/>
              <a:t>)</a:t>
            </a:r>
            <a:endParaRPr sz="1220" dirty="0"/>
          </a:p>
          <a:p>
            <a:pPr marL="1371600" lvl="2" indent="-306069" algn="l" rtl="0">
              <a:lnSpc>
                <a:spcPct val="95000"/>
              </a:lnSpc>
              <a:spcBef>
                <a:spcPts val="0"/>
              </a:spcBef>
              <a:spcAft>
                <a:spcPts val="0"/>
              </a:spcAft>
              <a:buSzPts val="1220"/>
              <a:buChar char="■"/>
            </a:pPr>
            <a:r>
              <a:rPr lang="en" sz="1220" b="1" dirty="0">
                <a:solidFill>
                  <a:srgbClr val="FF0000"/>
                </a:solidFill>
              </a:rPr>
              <a:t>“</a:t>
            </a:r>
            <a:r>
              <a:rPr lang="en" sz="1220" b="1" dirty="0" err="1">
                <a:solidFill>
                  <a:srgbClr val="FF0000"/>
                </a:solidFill>
              </a:rPr>
              <a:t>독자</a:t>
            </a:r>
            <a:r>
              <a:rPr lang="en" sz="1220" b="1" dirty="0">
                <a:solidFill>
                  <a:srgbClr val="FF0000"/>
                </a:solidFill>
              </a:rPr>
              <a:t> </a:t>
            </a:r>
            <a:r>
              <a:rPr lang="en" sz="1220" b="1" dirty="0" err="1">
                <a:solidFill>
                  <a:srgbClr val="FF0000"/>
                </a:solidFill>
              </a:rPr>
              <a:t>중심</a:t>
            </a:r>
            <a:r>
              <a:rPr lang="en" sz="1220" b="1" dirty="0">
                <a:solidFill>
                  <a:srgbClr val="FF0000"/>
                </a:solidFill>
              </a:rPr>
              <a:t> </a:t>
            </a:r>
            <a:r>
              <a:rPr lang="en" sz="1220" b="1" dirty="0" err="1">
                <a:solidFill>
                  <a:srgbClr val="FF0000"/>
                </a:solidFill>
              </a:rPr>
              <a:t>글쓰기</a:t>
            </a:r>
            <a:r>
              <a:rPr lang="en" sz="1220" b="1" dirty="0">
                <a:solidFill>
                  <a:srgbClr val="FF0000"/>
                </a:solidFill>
              </a:rPr>
              <a:t>"</a:t>
            </a:r>
            <a:r>
              <a:rPr lang="en" sz="1220" dirty="0"/>
              <a:t>: </a:t>
            </a:r>
            <a:r>
              <a:rPr lang="en" sz="1220" dirty="0" err="1"/>
              <a:t>그림의</a:t>
            </a:r>
            <a:r>
              <a:rPr lang="en" sz="1220" dirty="0"/>
              <a:t> </a:t>
            </a:r>
            <a:r>
              <a:rPr lang="en" sz="1220" dirty="0" err="1"/>
              <a:t>배치</a:t>
            </a:r>
            <a:r>
              <a:rPr lang="en" sz="1220" dirty="0"/>
              <a:t>, </a:t>
            </a:r>
            <a:r>
              <a:rPr lang="en" sz="1220" dirty="0" err="1"/>
              <a:t>색</a:t>
            </a:r>
            <a:r>
              <a:rPr lang="en" sz="1220" dirty="0"/>
              <a:t> </a:t>
            </a:r>
            <a:r>
              <a:rPr lang="en" sz="1220" dirty="0" err="1"/>
              <a:t>사용</a:t>
            </a:r>
            <a:r>
              <a:rPr lang="en" sz="1220" dirty="0"/>
              <a:t>, acronym, level of detail </a:t>
            </a:r>
            <a:r>
              <a:rPr lang="en" sz="1220" dirty="0" err="1"/>
              <a:t>모두</a:t>
            </a:r>
            <a:r>
              <a:rPr lang="en" sz="1220" dirty="0"/>
              <a:t> “</a:t>
            </a:r>
            <a:r>
              <a:rPr lang="en" sz="1220" dirty="0" err="1"/>
              <a:t>독자가</a:t>
            </a:r>
            <a:r>
              <a:rPr lang="en" sz="1220" dirty="0"/>
              <a:t> </a:t>
            </a:r>
            <a:r>
              <a:rPr lang="en" sz="1220" dirty="0" err="1"/>
              <a:t>최소한의</a:t>
            </a:r>
            <a:r>
              <a:rPr lang="en" sz="1220" dirty="0"/>
              <a:t> </a:t>
            </a:r>
            <a:r>
              <a:rPr lang="en" sz="1220" dirty="0" err="1"/>
              <a:t>노력과</a:t>
            </a:r>
            <a:r>
              <a:rPr lang="en" sz="1220" dirty="0"/>
              <a:t> </a:t>
            </a:r>
            <a:r>
              <a:rPr lang="en" sz="1220" dirty="0" err="1"/>
              <a:t>시간으로</a:t>
            </a:r>
            <a:r>
              <a:rPr lang="en" sz="1220" dirty="0"/>
              <a:t> </a:t>
            </a:r>
            <a:r>
              <a:rPr lang="en" sz="1220" dirty="0" err="1"/>
              <a:t>이해할수</a:t>
            </a:r>
            <a:r>
              <a:rPr lang="en" sz="1220" dirty="0"/>
              <a:t> </a:t>
            </a:r>
            <a:r>
              <a:rPr lang="en" sz="1220" dirty="0" err="1"/>
              <a:t>있도록</a:t>
            </a:r>
            <a:r>
              <a:rPr lang="en" sz="1220" dirty="0"/>
              <a:t>" “</a:t>
            </a:r>
            <a:r>
              <a:rPr lang="en" sz="1220" dirty="0" err="1"/>
              <a:t>최대한</a:t>
            </a:r>
            <a:r>
              <a:rPr lang="en" sz="1220" dirty="0"/>
              <a:t> </a:t>
            </a:r>
            <a:r>
              <a:rPr lang="en" sz="1220" dirty="0" err="1"/>
              <a:t>친절하면서도-간결하게</a:t>
            </a:r>
            <a:r>
              <a:rPr lang="en" sz="1220" dirty="0"/>
              <a:t>"</a:t>
            </a:r>
            <a:endParaRPr sz="122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8">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8">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98">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98">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98">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98">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98">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98">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98">
                                            <p:txEl>
                                              <p:pRg st="15" end="1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98">
                                            <p:txEl>
                                              <p:pRg st="16" end="16"/>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98">
                                            <p:txEl>
                                              <p:pRg st="17" end="17"/>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9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1029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Discussion examples</a:t>
            </a:r>
            <a:endParaRPr/>
          </a:p>
        </p:txBody>
      </p:sp>
      <p:sp>
        <p:nvSpPr>
          <p:cNvPr id="104" name="Google Shape;104;p21"/>
          <p:cNvSpPr txBox="1">
            <a:spLocks noGrp="1"/>
          </p:cNvSpPr>
          <p:nvPr>
            <p:ph type="body" idx="1"/>
          </p:nvPr>
        </p:nvSpPr>
        <p:spPr>
          <a:xfrm>
            <a:off x="311700" y="675675"/>
            <a:ext cx="4222200" cy="2103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highlight>
                  <a:srgbClr val="F4CCCC"/>
                </a:highlight>
              </a:rPr>
              <a:t>This longitudinal study examined the fronto-accumbal pathway in AN using multimodal MRI. </a:t>
            </a:r>
            <a:r>
              <a:rPr lang="en" sz="1000">
                <a:solidFill>
                  <a:schemeClr val="dk1"/>
                </a:solidFill>
                <a:highlight>
                  <a:srgbClr val="FCE5CD"/>
                </a:highlight>
              </a:rPr>
              <a:t>We found that within the fronto-accumbal pathway, underweight individuals with AN had increased structural connectivity, increased white matter anisotropy, increased functional connectivity, and altered effective connectivity (decreased OFC-to-NAcc excitation and increased recurrent OFC inhibition connections).</a:t>
            </a:r>
            <a:r>
              <a:rPr lang="en" sz="1000">
                <a:solidFill>
                  <a:schemeClr val="dk1"/>
                </a:solidFill>
                <a:highlight>
                  <a:srgbClr val="FFFFFF"/>
                </a:highlight>
              </a:rPr>
              <a:t> </a:t>
            </a:r>
            <a:r>
              <a:rPr lang="en" sz="1000">
                <a:solidFill>
                  <a:schemeClr val="dk1"/>
                </a:solidFill>
                <a:highlight>
                  <a:srgbClr val="FCE5CD"/>
                </a:highlight>
              </a:rPr>
              <a:t>The increased fronto-accumbal structural connectivity in the underweight state persisted following weight restoration and was associated with a measure of eating disorder severity.</a:t>
            </a:r>
            <a:r>
              <a:rPr lang="en" sz="1000">
                <a:solidFill>
                  <a:schemeClr val="dk1"/>
                </a:solidFill>
                <a:highlight>
                  <a:srgbClr val="FFFFFF"/>
                </a:highlight>
              </a:rPr>
              <a:t> </a:t>
            </a:r>
            <a:r>
              <a:rPr lang="en" sz="1000">
                <a:solidFill>
                  <a:schemeClr val="dk1"/>
                </a:solidFill>
                <a:highlight>
                  <a:srgbClr val="CFE2F3"/>
                </a:highlight>
              </a:rPr>
              <a:t>These findings suggest that hyperconnectivity in reward circuitry may be an important neural substrate in AN.</a:t>
            </a:r>
            <a:endParaRPr sz="1000">
              <a:solidFill>
                <a:schemeClr val="dk1"/>
              </a:solidFill>
              <a:highlight>
                <a:srgbClr val="CFE2F3"/>
              </a:highlight>
            </a:endParaRPr>
          </a:p>
          <a:p>
            <a:pPr marL="0" lvl="0" indent="0" algn="l" rtl="0">
              <a:spcBef>
                <a:spcPts val="1200"/>
              </a:spcBef>
              <a:spcAft>
                <a:spcPts val="0"/>
              </a:spcAft>
              <a:buClr>
                <a:schemeClr val="dk1"/>
              </a:buClr>
              <a:buSzPts val="1100"/>
              <a:buFont typeface="Arial"/>
              <a:buNone/>
            </a:pPr>
            <a:endParaRPr sz="1000">
              <a:solidFill>
                <a:schemeClr val="dk1"/>
              </a:solidFill>
              <a:highlight>
                <a:srgbClr val="FFFFFF"/>
              </a:highlight>
            </a:endParaRPr>
          </a:p>
          <a:p>
            <a:pPr marL="0" lvl="0" indent="0" algn="l" rtl="0">
              <a:spcBef>
                <a:spcPts val="1100"/>
              </a:spcBef>
              <a:spcAft>
                <a:spcPts val="0"/>
              </a:spcAft>
              <a:buClr>
                <a:schemeClr val="dk1"/>
              </a:buClr>
              <a:buSzPts val="1100"/>
              <a:buFont typeface="Arial"/>
              <a:buNone/>
            </a:pPr>
            <a:endParaRPr sz="1000">
              <a:solidFill>
                <a:schemeClr val="dk1"/>
              </a:solidFill>
            </a:endParaRPr>
          </a:p>
          <a:p>
            <a:pPr marL="0" lvl="0" indent="0" algn="l" rtl="0">
              <a:spcBef>
                <a:spcPts val="0"/>
              </a:spcBef>
              <a:spcAft>
                <a:spcPts val="1200"/>
              </a:spcAft>
              <a:buNone/>
            </a:pPr>
            <a:endParaRPr sz="1000">
              <a:solidFill>
                <a:schemeClr val="dk1"/>
              </a:solidFill>
              <a:highlight>
                <a:srgbClr val="CFE2F3"/>
              </a:highlight>
            </a:endParaRPr>
          </a:p>
        </p:txBody>
      </p:sp>
      <p:sp>
        <p:nvSpPr>
          <p:cNvPr id="105" name="Google Shape;105;p21"/>
          <p:cNvSpPr txBox="1"/>
          <p:nvPr/>
        </p:nvSpPr>
        <p:spPr>
          <a:xfrm>
            <a:off x="311700" y="2881350"/>
            <a:ext cx="4222200" cy="228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1100"/>
              </a:spcAft>
              <a:buNone/>
            </a:pPr>
            <a:r>
              <a:rPr lang="en" sz="1000">
                <a:solidFill>
                  <a:schemeClr val="dk1"/>
                </a:solidFill>
                <a:highlight>
                  <a:srgbClr val="F4CCCC"/>
                </a:highlight>
              </a:rPr>
              <a:t>Here, we investigated the role of neuromodulatory midbrain and the broad corticolimbic system in threat-safety discrimination and whether abnormalities of this system are implicated in clinical anxiety.</a:t>
            </a:r>
            <a:r>
              <a:rPr lang="en" sz="1000">
                <a:solidFill>
                  <a:schemeClr val="dk1"/>
                </a:solidFill>
                <a:highlight>
                  <a:srgbClr val="FFFFFF"/>
                </a:highlight>
              </a:rPr>
              <a:t> </a:t>
            </a:r>
            <a:r>
              <a:rPr lang="en" sz="1000">
                <a:solidFill>
                  <a:schemeClr val="dk1"/>
                </a:solidFill>
                <a:highlight>
                  <a:srgbClr val="FFF2CC"/>
                </a:highlight>
              </a:rPr>
              <a:t>In healthy controls, the magnitude of activation in the VTA proportionally tracks the similarity of stimuli to CS, and mesocorticolimbic connectivity increases in response to CS. In individuals with GAD, however, the VTA is hyper-reactive to stimuli that resemble CS (i.e., GS) and mesocorticolimbic connectivity is significantly altered: increased in the ventral PFC and decreased in the hippocampus. </a:t>
            </a:r>
            <a:r>
              <a:rPr lang="en" sz="1000">
                <a:solidFill>
                  <a:schemeClr val="dk1"/>
                </a:solidFill>
                <a:highlight>
                  <a:srgbClr val="CFE2F3"/>
                </a:highlight>
              </a:rPr>
              <a:t>These results suggest: (1) VTA activation and mesocortical connectivity are critical in threat processing; and (2) an abnormal mesocorticolimbic aversion system is implicated in the overgeneralization of conditioned fear in GAD.</a:t>
            </a:r>
            <a:endParaRPr>
              <a:highlight>
                <a:srgbClr val="CFE2F3"/>
              </a:highlight>
            </a:endParaRPr>
          </a:p>
        </p:txBody>
      </p:sp>
      <p:sp>
        <p:nvSpPr>
          <p:cNvPr id="106" name="Google Shape;106;p21"/>
          <p:cNvSpPr txBox="1"/>
          <p:nvPr/>
        </p:nvSpPr>
        <p:spPr>
          <a:xfrm>
            <a:off x="4654150" y="675675"/>
            <a:ext cx="4222200" cy="2272387"/>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1100"/>
              </a:spcAft>
              <a:buNone/>
            </a:pPr>
            <a:r>
              <a:rPr lang="en" sz="1000" dirty="0">
                <a:solidFill>
                  <a:schemeClr val="dk1"/>
                </a:solidFill>
                <a:highlight>
                  <a:srgbClr val="FCE5CD"/>
                </a:highlight>
              </a:rPr>
              <a:t>We found that aberrant IFG dynamics replicated results that we first identified for trait anxiety (</a:t>
            </a:r>
            <a:r>
              <a:rPr lang="en" sz="1000" dirty="0" err="1">
                <a:solidFill>
                  <a:schemeClr val="dk1"/>
                </a:solidFill>
                <a:highlight>
                  <a:srgbClr val="FCE5CD"/>
                </a:highlight>
              </a:rPr>
              <a:t>Tolkunov</a:t>
            </a:r>
            <a:r>
              <a:rPr lang="en" sz="1000" dirty="0">
                <a:solidFill>
                  <a:schemeClr val="dk1"/>
                </a:solidFill>
                <a:highlight>
                  <a:srgbClr val="FCE5CD"/>
                </a:highlight>
              </a:rPr>
              <a:t> et al., 2010) in both clinical anxiety and with anxious symptoms identified by the MASQ (suggesting an anxiety spectrum approach to be appropriate) and that this shift in functional dynamics was associated with altered functional and structural prefrontal-limbic connectivity within the circuit comprising the IFG, </a:t>
            </a:r>
            <a:r>
              <a:rPr lang="en" sz="1000" dirty="0" err="1">
                <a:solidFill>
                  <a:schemeClr val="dk1"/>
                </a:solidFill>
                <a:highlight>
                  <a:srgbClr val="FCE5CD"/>
                </a:highlight>
              </a:rPr>
              <a:t>vmPFC</a:t>
            </a:r>
            <a:r>
              <a:rPr lang="en" sz="1000" dirty="0">
                <a:solidFill>
                  <a:schemeClr val="dk1"/>
                </a:solidFill>
                <a:highlight>
                  <a:srgbClr val="FCE5CD"/>
                </a:highlight>
              </a:rPr>
              <a:t>, and amygdala. Specifically, IFG functional dynamics were strongly associated with bidirectional interactions with the </a:t>
            </a:r>
            <a:r>
              <a:rPr lang="en" sz="1000" dirty="0" err="1">
                <a:solidFill>
                  <a:schemeClr val="dk1"/>
                </a:solidFill>
                <a:highlight>
                  <a:srgbClr val="FCE5CD"/>
                </a:highlight>
              </a:rPr>
              <a:t>vmPFC</a:t>
            </a:r>
            <a:r>
              <a:rPr lang="en" sz="1000" dirty="0">
                <a:solidFill>
                  <a:schemeClr val="dk1"/>
                </a:solidFill>
                <a:highlight>
                  <a:srgbClr val="FCE5CD"/>
                </a:highlight>
              </a:rPr>
              <a:t>, whereas the </a:t>
            </a:r>
            <a:r>
              <a:rPr lang="en" sz="1000" dirty="0" err="1">
                <a:solidFill>
                  <a:schemeClr val="dk1"/>
                </a:solidFill>
                <a:highlight>
                  <a:srgbClr val="FCE5CD"/>
                </a:highlight>
              </a:rPr>
              <a:t>vmPFC</a:t>
            </a:r>
            <a:r>
              <a:rPr lang="en" sz="1000" dirty="0">
                <a:solidFill>
                  <a:schemeClr val="dk1"/>
                </a:solidFill>
                <a:highlight>
                  <a:srgbClr val="FCE5CD"/>
                </a:highlight>
              </a:rPr>
              <a:t> exhibited inhibitory causal influence upon the amygdala, </a:t>
            </a:r>
            <a:r>
              <a:rPr lang="en" sz="1000" dirty="0">
                <a:solidFill>
                  <a:schemeClr val="dk1"/>
                </a:solidFill>
                <a:highlight>
                  <a:srgbClr val="CFE2F3"/>
                </a:highlight>
              </a:rPr>
              <a:t>a well-established excitatory node within the prefrontal-limbic network (LeDoux, 2003).</a:t>
            </a:r>
            <a:endParaRPr sz="1000" dirty="0">
              <a:solidFill>
                <a:schemeClr val="dk1"/>
              </a:solidFill>
              <a:highlight>
                <a:srgbClr val="CFE2F3"/>
              </a:highlight>
            </a:endParaRPr>
          </a:p>
        </p:txBody>
      </p:sp>
      <p:sp>
        <p:nvSpPr>
          <p:cNvPr id="3" name="TextBox 2">
            <a:extLst>
              <a:ext uri="{FF2B5EF4-FFF2-40B4-BE49-F238E27FC236}">
                <a16:creationId xmlns:a16="http://schemas.microsoft.com/office/drawing/2014/main" id="{4807563B-3885-3714-CC64-09AF474842FA}"/>
              </a:ext>
            </a:extLst>
          </p:cNvPr>
          <p:cNvSpPr txBox="1"/>
          <p:nvPr/>
        </p:nvSpPr>
        <p:spPr>
          <a:xfrm>
            <a:off x="4610102" y="3176844"/>
            <a:ext cx="4572000" cy="1785104"/>
          </a:xfrm>
          <a:prstGeom prst="rect">
            <a:avLst/>
          </a:prstGeom>
          <a:noFill/>
          <a:ln>
            <a:solidFill>
              <a:schemeClr val="tx1"/>
            </a:solidFill>
          </a:ln>
        </p:spPr>
        <p:txBody>
          <a:bodyPr wrap="square">
            <a:spAutoFit/>
          </a:bodyPr>
          <a:lstStyle/>
          <a:p>
            <a:r>
              <a:rPr lang="en-US" sz="1100" b="0" i="0" dirty="0">
                <a:solidFill>
                  <a:srgbClr val="222222"/>
                </a:solidFill>
                <a:effectLst/>
                <a:highlight>
                  <a:srgbClr val="FF00FF"/>
                </a:highlight>
                <a:latin typeface="Harding"/>
              </a:rPr>
              <a:t>Our 68-country survey challenges the idea that there is a widespread lack of public trust in scientists. </a:t>
            </a:r>
            <a:r>
              <a:rPr lang="en-US" sz="1100" b="0" i="0" dirty="0">
                <a:solidFill>
                  <a:srgbClr val="222222"/>
                </a:solidFill>
                <a:effectLst/>
                <a:highlight>
                  <a:srgbClr val="FFFF00"/>
                </a:highlight>
                <a:latin typeface="Harding"/>
              </a:rPr>
              <a:t>In most countries, scientists and scientific methods are trusted</a:t>
            </a:r>
            <a:r>
              <a:rPr lang="en-US" sz="1100" b="0" i="0" dirty="0">
                <a:solidFill>
                  <a:srgbClr val="222222"/>
                </a:solidFill>
                <a:effectLst/>
                <a:highlight>
                  <a:srgbClr val="00FFFF"/>
                </a:highlight>
                <a:latin typeface="Harding"/>
              </a:rPr>
              <a:t>. This finding is in line with other international studies on trust in scientists</a:t>
            </a:r>
            <a:r>
              <a:rPr lang="en-US" sz="1100" b="0" i="0" baseline="30000" dirty="0">
                <a:solidFill>
                  <a:srgbClr val="006699"/>
                </a:solidFill>
                <a:effectLst/>
                <a:highlight>
                  <a:srgbClr val="00FFFF"/>
                </a:highlight>
                <a:latin typeface="Harding"/>
                <a:hlinkClick r:id="rId3" tooltip="IPSOS Global Trustworthiness Monitor: Stability in an Unstable World (IPSOS, 2022)."/>
              </a:rPr>
              <a:t>5</a:t>
            </a:r>
            <a:r>
              <a:rPr lang="en-US" sz="1100" b="0" i="0" baseline="30000" dirty="0">
                <a:solidFill>
                  <a:srgbClr val="222222"/>
                </a:solidFill>
                <a:effectLst/>
                <a:highlight>
                  <a:srgbClr val="00FFFF"/>
                </a:highlight>
                <a:latin typeface="Harding"/>
              </a:rPr>
              <a:t>,</a:t>
            </a:r>
            <a:r>
              <a:rPr lang="en-US" sz="1100" b="0" i="0" baseline="30000" dirty="0">
                <a:solidFill>
                  <a:srgbClr val="006699"/>
                </a:solidFill>
                <a:effectLst/>
                <a:highlight>
                  <a:srgbClr val="00FFFF"/>
                </a:highlight>
                <a:latin typeface="Harding"/>
                <a:hlinkClick r:id="rId4" tooltip="Wellcome Global Monitor: How Does the World Feel about Science and Health? (Wellcome, 2018); &#10;                  https://wellcome.org/sites/default/files/wellcome-global-monitor-2018.pdf&#10;                  &#10;                "/>
              </a:rPr>
              <a:t>6</a:t>
            </a:r>
            <a:r>
              <a:rPr lang="en-US" sz="1100" b="0" i="0" baseline="30000" dirty="0">
                <a:solidFill>
                  <a:srgbClr val="222222"/>
                </a:solidFill>
                <a:effectLst/>
                <a:highlight>
                  <a:srgbClr val="00FFFF"/>
                </a:highlight>
                <a:latin typeface="Harding"/>
              </a:rPr>
              <a:t>,</a:t>
            </a:r>
            <a:r>
              <a:rPr lang="en-US" sz="1100" b="0" i="0" baseline="30000" dirty="0">
                <a:solidFill>
                  <a:srgbClr val="006699"/>
                </a:solidFill>
                <a:effectLst/>
                <a:highlight>
                  <a:srgbClr val="00FFFF"/>
                </a:highlight>
                <a:latin typeface="Harding"/>
                <a:hlinkClick r:id="rId5" tooltip="Wellcome Global Monitor: How COVID-19 Affected People’s Lives and Their Views about Science (Wellcome, 2020); &#10;                  https://cms.wellcome.org/sites/default/files/2021-11/Wellcome-Global-Monitor-Covid.pdf&#10;                  &#10;                "/>
              </a:rPr>
              <a:t>7</a:t>
            </a:r>
            <a:r>
              <a:rPr lang="en-US" sz="1100" b="0" i="0" dirty="0">
                <a:solidFill>
                  <a:srgbClr val="222222"/>
                </a:solidFill>
                <a:effectLst/>
                <a:highlight>
                  <a:srgbClr val="00FFFF"/>
                </a:highlight>
                <a:latin typeface="Harding"/>
              </a:rPr>
              <a:t>. Our study thus confirms, expands and strengthens previous work that refutes the narrative of a wide-ranging crisis of trust. We expand previous studies by providing a comprehensive dataset on trust in scientists post-pandemic and relying on a theoretically informed multidimensional trust measure. </a:t>
            </a:r>
            <a:r>
              <a:rPr lang="en-US" sz="1100" b="0" i="0" dirty="0">
                <a:solidFill>
                  <a:srgbClr val="222222"/>
                </a:solidFill>
                <a:effectLst/>
                <a:highlight>
                  <a:srgbClr val="FFFF00"/>
                </a:highlight>
                <a:latin typeface="Harding"/>
              </a:rPr>
              <a:t>We also show that certain factors, such as being male, being conservative, having high SDO and having science-populist attitudes, are correlated with lower trust in scientists.</a:t>
            </a:r>
            <a:endParaRPr lang="en-US" sz="1100" dirty="0">
              <a:highlight>
                <a:srgbClr val="FFFF00"/>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1491</TotalTime>
  <Words>2085</Words>
  <Application>Microsoft Macintosh PowerPoint</Application>
  <PresentationFormat>On-screen Show (16:9)</PresentationFormat>
  <Paragraphs>126</Paragraphs>
  <Slides>35</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Times New Roman</vt:lpstr>
      <vt:lpstr>Harding</vt:lpstr>
      <vt:lpstr>Roboto</vt:lpstr>
      <vt:lpstr>Arial</vt:lpstr>
      <vt:lpstr>Simple Light</vt:lpstr>
      <vt:lpstr>어떻게 하면 과학 글을 잘 쓸까?</vt:lpstr>
      <vt:lpstr>“혼신1의 글쓰기"  ‘연구자로, 비평가로 제가 매 순간 최선을 다해 성실했다면 그것이 사라져 없어진 것이 아니라, 어딘가에 남아서 힘이 되어 시방 저녁놀 빛, 몽매함에 (ignorance) 놓인 제게 되돌아오고 있지 않겠는가. 제가 그토록 갈망하는 표현자의 세계로 나아가게끔 힘이 되어 밀어주고 있지 않겠는가’ (김윤식, 「갈 수 있고, 가야 할 길, 가버린 길」)</vt:lpstr>
      <vt:lpstr>₩</vt:lpstr>
      <vt:lpstr>PowerPoint Presentation</vt:lpstr>
      <vt:lpstr>PowerPoint Presentation</vt:lpstr>
      <vt:lpstr>글잘쓰기 위해서 읽고 또 읽은 책</vt:lpstr>
      <vt:lpstr>글 잘쓰기 방법: 좋은 글 많이 읽기 쓰고자 하는 저널의 논문 많이 읽기. 읽은 것 중 가장 좋은 것 (e.g., 심장을 뛰게한 것) 반복해서 읽기. 논문 읽다가 좋은 글 취합해놓기 (서론, 결과, 논의, 방법 따로)  2. 글 많이 쓰기 글 잘쓰고 싶어하기 (자기글이 만족스럽지 않아야함) 하루에 한단락씩 쓰기. 오늘 배운거 정리해서 써보기 읽은 논문 소화해서 써보기 실험 디자인, 결과 써보기 계속해서 고쳐쓰기 (언제까지?)</vt:lpstr>
      <vt:lpstr>논문 이렇게 읽어봅시다 </vt:lpstr>
      <vt:lpstr>Discussion examples</vt:lpstr>
      <vt:lpstr>The elements of style, by William Strunk</vt:lpstr>
      <vt:lpstr>PowerPoint Presentation</vt:lpstr>
      <vt:lpstr>PowerPoint Presentation</vt:lpstr>
      <vt:lpstr>13. Make the paragraph the unit of composition.  </vt:lpstr>
      <vt:lpstr>14. Use the active voice.</vt:lpstr>
      <vt:lpstr>PowerPoint Presentation</vt:lpstr>
      <vt:lpstr>PowerPoint Presentation</vt:lpstr>
      <vt:lpstr>PowerPoint Presentation</vt:lpstr>
      <vt:lpstr>PowerPoint Presentation</vt:lpstr>
      <vt:lpstr>PowerPoint Presentation</vt:lpstr>
      <vt:lpstr>PowerPoint Presentation</vt:lpstr>
      <vt:lpstr>왓슨과 크릭의 DNA 페이퍼</vt:lpstr>
      <vt:lpstr>알파폴드 페이퍼</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차지욱</cp:lastModifiedBy>
  <cp:revision>7</cp:revision>
  <dcterms:modified xsi:type="dcterms:W3CDTF">2025-10-28T03:05:22Z</dcterms:modified>
</cp:coreProperties>
</file>